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5.xml" ContentType="application/vnd.openxmlformats-officedocument.themeOverr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Override6.xml" ContentType="application/vnd.openxmlformats-officedocument.themeOverride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3" r:id="rId2"/>
    <p:sldId id="715" r:id="rId3"/>
    <p:sldId id="702" r:id="rId4"/>
    <p:sldId id="720" r:id="rId5"/>
    <p:sldId id="721" r:id="rId6"/>
    <p:sldId id="724" r:id="rId7"/>
    <p:sldId id="701" r:id="rId8"/>
    <p:sldId id="719" r:id="rId9"/>
    <p:sldId id="717" r:id="rId10"/>
    <p:sldId id="722" r:id="rId11"/>
  </p:sldIdLst>
  <p:sldSz cx="12192000" cy="6858000"/>
  <p:notesSz cx="6645275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FBFBF"/>
    <a:srgbClr val="003964"/>
    <a:srgbClr val="FFFFFF"/>
    <a:srgbClr val="009051"/>
    <a:srgbClr val="00BBCE"/>
    <a:srgbClr val="F15B43"/>
    <a:srgbClr val="C5D97D"/>
    <a:srgbClr val="FF9300"/>
  </p:clrMru>
</p:presentationPr>
</file>

<file path=ppt/tableStyles.xml><?xml version="1.0" encoding="utf-8"?>
<a:tblStyleLst xmlns:a="http://schemas.openxmlformats.org/drawingml/2006/main" def="{7E9639D4-E3E2-4D34-9284-5A2195B3D0D7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-77" y="-480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934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3963" y="0"/>
            <a:ext cx="287972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1A774B-AB8A-45E6-9735-D16852E564E8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7972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3963" y="9285288"/>
            <a:ext cx="287972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B139E8-F26C-4004-8E5F-B9F41EA39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A88D36-2882-498F-9F5F-BA7D1CC0C49E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5163" y="4705350"/>
            <a:ext cx="53149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7972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963" y="9285288"/>
            <a:ext cx="287972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5C14EC-9EA5-48C3-8657-58F76A94A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338138" y="11430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2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7688" y="6018213"/>
            <a:ext cx="9255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2875364" y="57150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/>
          </p:nvPr>
        </p:nvSpPr>
        <p:spPr>
          <a:xfrm>
            <a:off x="2875364" y="306705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2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7688" y="6018213"/>
            <a:ext cx="9255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701351" y="3888418"/>
            <a:ext cx="4820560" cy="473939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7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oogle Shape;21;p21"/>
          <p:cNvPicPr preferRelativeResize="0"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6018213"/>
            <a:ext cx="9255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2875364" y="57150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/>
          </p:nvPr>
        </p:nvSpPr>
        <p:spPr>
          <a:xfrm>
            <a:off x="2875364" y="306705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2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7688" y="6018213"/>
            <a:ext cx="9255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701351" y="3888418"/>
            <a:ext cx="4820560" cy="473939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2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7688" y="6018213"/>
            <a:ext cx="9255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8"/>
          </p:nvPr>
        </p:nvSpPr>
        <p:spPr>
          <a:xfrm>
            <a:off x="2875364" y="57150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/>
          </p:nvPr>
        </p:nvSpPr>
        <p:spPr>
          <a:xfrm>
            <a:off x="2875364" y="306705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2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7688" y="6018213"/>
            <a:ext cx="9255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701351" y="3888418"/>
            <a:ext cx="4820560" cy="473939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2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7688" y="6018213"/>
            <a:ext cx="9255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8"/>
          </p:nvPr>
        </p:nvSpPr>
        <p:spPr>
          <a:xfrm>
            <a:off x="2875364" y="57150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/>
          </p:nvPr>
        </p:nvSpPr>
        <p:spPr>
          <a:xfrm>
            <a:off x="2875364" y="306705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4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14"/>
          <p:cNvSpPr>
            <a:spLocks noGrp="1"/>
          </p:cNvSpPr>
          <p:nvPr>
            <p:ph type="sldNum" sz="quarter" idx="10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700D14-3AFC-429E-81FC-74646A824A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1277600" y="6451600"/>
            <a:ext cx="6365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14"/>
          <p:cNvSpPr>
            <a:spLocks noGrp="1"/>
          </p:cNvSpPr>
          <p:nvPr>
            <p:ph type="sldNum" sz="quarter" idx="10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D3E1607-98FF-4C9C-AB86-CD0E6100C4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45"/>
          <p:cNvSpPr/>
          <p:nvPr userDrawn="1"/>
        </p:nvSpPr>
        <p:spPr>
          <a:xfrm>
            <a:off x="3863975" y="1592263"/>
            <a:ext cx="4398963" cy="43989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Oval 38"/>
          <p:cNvSpPr/>
          <p:nvPr userDrawn="1"/>
        </p:nvSpPr>
        <p:spPr>
          <a:xfrm>
            <a:off x="7175500" y="4816475"/>
            <a:ext cx="941388" cy="9413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1" name="Oval 39"/>
          <p:cNvSpPr/>
          <p:nvPr userDrawn="1"/>
        </p:nvSpPr>
        <p:spPr>
          <a:xfrm>
            <a:off x="4030663" y="4816475"/>
            <a:ext cx="942975" cy="9413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2" name="Oval 41"/>
          <p:cNvSpPr/>
          <p:nvPr userDrawn="1"/>
        </p:nvSpPr>
        <p:spPr>
          <a:xfrm>
            <a:off x="3968750" y="1870075"/>
            <a:ext cx="941388" cy="9413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3" name="Oval 42"/>
          <p:cNvSpPr/>
          <p:nvPr userDrawn="1"/>
        </p:nvSpPr>
        <p:spPr>
          <a:xfrm>
            <a:off x="7175500" y="1870075"/>
            <a:ext cx="941388" cy="9413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533400" y="1698527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/>
          </p:nvPr>
        </p:nvSpPr>
        <p:spPr>
          <a:xfrm>
            <a:off x="8362950" y="1698527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Номер слайда 14"/>
          <p:cNvSpPr>
            <a:spLocks noGrp="1"/>
          </p:cNvSpPr>
          <p:nvPr>
            <p:ph type="sldNum" sz="quarter" idx="17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FC7093E-4B84-4E5F-9F70-0D56EF94C1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2 з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/>
          <p:nvPr userDrawn="1"/>
        </p:nvCxnSpPr>
        <p:spPr>
          <a:xfrm>
            <a:off x="338138" y="11430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03250" y="374650"/>
            <a:ext cx="1816100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45"/>
          <p:cNvSpPr/>
          <p:nvPr userDrawn="1"/>
        </p:nvSpPr>
        <p:spPr>
          <a:xfrm>
            <a:off x="3863975" y="1592263"/>
            <a:ext cx="4398963" cy="43989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500" y="4816475"/>
            <a:ext cx="941388" cy="9413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0663" y="4816475"/>
            <a:ext cx="942975" cy="9413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2025" y="2889250"/>
            <a:ext cx="941388" cy="9413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1275" y="2889250"/>
            <a:ext cx="941388" cy="9413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5" name="Oval 42"/>
          <p:cNvSpPr/>
          <p:nvPr userDrawn="1"/>
        </p:nvSpPr>
        <p:spPr>
          <a:xfrm>
            <a:off x="5594350" y="1241425"/>
            <a:ext cx="941388" cy="941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7"/>
          </p:nvPr>
        </p:nvSpPr>
        <p:spPr>
          <a:xfrm>
            <a:off x="7543800" y="1212752"/>
            <a:ext cx="4057650" cy="968473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Номер слайда 14"/>
          <p:cNvSpPr>
            <a:spLocks noGrp="1"/>
          </p:cNvSpPr>
          <p:nvPr>
            <p:ph type="sldNum" sz="quarter" idx="18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113F95-AC72-420A-83F6-58E0D99F69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0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45"/>
          <p:cNvSpPr/>
          <p:nvPr userDrawn="1"/>
        </p:nvSpPr>
        <p:spPr>
          <a:xfrm>
            <a:off x="3863975" y="1592263"/>
            <a:ext cx="4398963" cy="43989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Oval 38"/>
          <p:cNvSpPr/>
          <p:nvPr userDrawn="1"/>
        </p:nvSpPr>
        <p:spPr>
          <a:xfrm>
            <a:off x="7175500" y="4816475"/>
            <a:ext cx="941388" cy="9413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3" name="Oval 39"/>
          <p:cNvSpPr/>
          <p:nvPr userDrawn="1"/>
        </p:nvSpPr>
        <p:spPr>
          <a:xfrm>
            <a:off x="4030663" y="4816475"/>
            <a:ext cx="942975" cy="9413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4" name="Oval 41"/>
          <p:cNvSpPr/>
          <p:nvPr userDrawn="1"/>
        </p:nvSpPr>
        <p:spPr>
          <a:xfrm>
            <a:off x="3502025" y="2889250"/>
            <a:ext cx="941388" cy="9413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5" name="Oval 42"/>
          <p:cNvSpPr/>
          <p:nvPr userDrawn="1"/>
        </p:nvSpPr>
        <p:spPr>
          <a:xfrm>
            <a:off x="7661275" y="2889250"/>
            <a:ext cx="941388" cy="9413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6" name="Oval 42"/>
          <p:cNvSpPr/>
          <p:nvPr userDrawn="1"/>
        </p:nvSpPr>
        <p:spPr>
          <a:xfrm>
            <a:off x="6794500" y="1412875"/>
            <a:ext cx="941388" cy="941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7" name="Oval 42"/>
          <p:cNvSpPr/>
          <p:nvPr userDrawn="1"/>
        </p:nvSpPr>
        <p:spPr>
          <a:xfrm>
            <a:off x="4546600" y="1412875"/>
            <a:ext cx="941388" cy="9413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7"/>
          </p:nvPr>
        </p:nvSpPr>
        <p:spPr>
          <a:xfrm>
            <a:off x="8115300" y="1399058"/>
            <a:ext cx="3467100" cy="100124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8"/>
          </p:nvPr>
        </p:nvSpPr>
        <p:spPr>
          <a:xfrm>
            <a:off x="542925" y="1399058"/>
            <a:ext cx="3467100" cy="1001241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Номер слайда 14"/>
          <p:cNvSpPr>
            <a:spLocks noGrp="1"/>
          </p:cNvSpPr>
          <p:nvPr>
            <p:ph type="sldNum" sz="quarter" idx="19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66C14A-0AD5-4B89-B6E6-BC1CCCB266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3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1868488"/>
            <a:ext cx="720725" cy="71913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3351213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4833938"/>
            <a:ext cx="720725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476500" y="158908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/>
          </p:nvPr>
        </p:nvSpPr>
        <p:spPr>
          <a:xfrm>
            <a:off x="2476500" y="307152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/>
          </p:nvPr>
        </p:nvSpPr>
        <p:spPr>
          <a:xfrm>
            <a:off x="2476500" y="4553968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Номер слайда 14"/>
          <p:cNvSpPr>
            <a:spLocks noGrp="1"/>
          </p:cNvSpPr>
          <p:nvPr>
            <p:ph type="sldNum" sz="quarter" idx="24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25C0B32-48D4-4AC7-B74C-3CA37B2827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1511300"/>
            <a:ext cx="720725" cy="7191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2747963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3984625"/>
            <a:ext cx="720725" cy="719138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5221288"/>
            <a:ext cx="720725" cy="720725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476500" y="1589088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/>
          </p:nvPr>
        </p:nvSpPr>
        <p:spPr>
          <a:xfrm>
            <a:off x="2476500" y="2707674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/>
          </p:nvPr>
        </p:nvSpPr>
        <p:spPr>
          <a:xfrm>
            <a:off x="2476500" y="3826260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/>
          </p:nvPr>
        </p:nvSpPr>
        <p:spPr>
          <a:xfrm>
            <a:off x="2476500" y="4944847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Номер слайда 14"/>
          <p:cNvSpPr>
            <a:spLocks noGrp="1"/>
          </p:cNvSpPr>
          <p:nvPr>
            <p:ph type="sldNum" sz="quarter" idx="17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4F7227-4902-407B-888B-ABEFE15406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1511300"/>
            <a:ext cx="720725" cy="7191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2438400"/>
            <a:ext cx="720725" cy="719138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3365500"/>
            <a:ext cx="720725" cy="720725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5221288"/>
            <a:ext cx="720725" cy="720725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4294188"/>
            <a:ext cx="720725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476500" y="158908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/>
          </p:nvPr>
        </p:nvSpPr>
        <p:spPr>
          <a:xfrm>
            <a:off x="2476500" y="251711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/>
          </p:nvPr>
        </p:nvSpPr>
        <p:spPr>
          <a:xfrm>
            <a:off x="2476500" y="344514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/>
          </p:nvPr>
        </p:nvSpPr>
        <p:spPr>
          <a:xfrm>
            <a:off x="2476500" y="437317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/>
          </p:nvPr>
        </p:nvSpPr>
        <p:spPr>
          <a:xfrm>
            <a:off x="2476500" y="530120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25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96E8093-968A-4370-8E29-FC8026F6C6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0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1868488"/>
            <a:ext cx="720725" cy="71913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3351213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4833938"/>
            <a:ext cx="720725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77025" y="1868488"/>
            <a:ext cx="720725" cy="71913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77025" y="3351213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77025" y="4833938"/>
            <a:ext cx="720725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476500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4" name="Текст 3"/>
          <p:cNvSpPr>
            <a:spLocks noGrp="1"/>
          </p:cNvSpPr>
          <p:nvPr>
            <p:ph type="body" sz="quarter" idx="21"/>
          </p:nvPr>
        </p:nvSpPr>
        <p:spPr>
          <a:xfrm>
            <a:off x="7643304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/>
          </p:nvPr>
        </p:nvSpPr>
        <p:spPr>
          <a:xfrm>
            <a:off x="2476500" y="307152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/>
          </p:nvPr>
        </p:nvSpPr>
        <p:spPr>
          <a:xfrm>
            <a:off x="2476500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Текст 3"/>
          <p:cNvSpPr>
            <a:spLocks noGrp="1"/>
          </p:cNvSpPr>
          <p:nvPr>
            <p:ph type="body" sz="quarter" idx="25"/>
          </p:nvPr>
        </p:nvSpPr>
        <p:spPr>
          <a:xfrm>
            <a:off x="7646028" y="307152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5" name="Текст 3"/>
          <p:cNvSpPr>
            <a:spLocks noGrp="1"/>
          </p:cNvSpPr>
          <p:nvPr>
            <p:ph type="body" sz="quarter" idx="26"/>
          </p:nvPr>
        </p:nvSpPr>
        <p:spPr>
          <a:xfrm>
            <a:off x="7646028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27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E61802-F301-4BB1-BB67-1DE9062163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2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1511300"/>
            <a:ext cx="720725" cy="7191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2747963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3984625"/>
            <a:ext cx="720725" cy="719138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5221288"/>
            <a:ext cx="720725" cy="720725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69088" y="1511300"/>
            <a:ext cx="720725" cy="7191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69088" y="2747963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69088" y="3984625"/>
            <a:ext cx="720725" cy="719138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69088" y="5221288"/>
            <a:ext cx="720725" cy="720725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476500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/>
          </p:nvPr>
        </p:nvSpPr>
        <p:spPr>
          <a:xfrm>
            <a:off x="2476500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/>
          </p:nvPr>
        </p:nvSpPr>
        <p:spPr>
          <a:xfrm>
            <a:off x="2476500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/>
          </p:nvPr>
        </p:nvSpPr>
        <p:spPr>
          <a:xfrm>
            <a:off x="2476500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1" name="Текст 3"/>
          <p:cNvSpPr>
            <a:spLocks noGrp="1"/>
          </p:cNvSpPr>
          <p:nvPr>
            <p:ph type="body" sz="quarter" idx="17"/>
          </p:nvPr>
        </p:nvSpPr>
        <p:spPr>
          <a:xfrm>
            <a:off x="7723203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2" name="Текст 3"/>
          <p:cNvSpPr>
            <a:spLocks noGrp="1"/>
          </p:cNvSpPr>
          <p:nvPr>
            <p:ph type="body" sz="quarter" idx="18"/>
          </p:nvPr>
        </p:nvSpPr>
        <p:spPr>
          <a:xfrm>
            <a:off x="7723203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3" name="Текст 3"/>
          <p:cNvSpPr>
            <a:spLocks noGrp="1"/>
          </p:cNvSpPr>
          <p:nvPr>
            <p:ph type="body" sz="quarter" idx="19"/>
          </p:nvPr>
        </p:nvSpPr>
        <p:spPr>
          <a:xfrm>
            <a:off x="7723203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Текст 3"/>
          <p:cNvSpPr>
            <a:spLocks noGrp="1"/>
          </p:cNvSpPr>
          <p:nvPr>
            <p:ph type="body" sz="quarter" idx="20"/>
          </p:nvPr>
        </p:nvSpPr>
        <p:spPr>
          <a:xfrm>
            <a:off x="7723203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Номер слайда 14"/>
          <p:cNvSpPr>
            <a:spLocks noGrp="1"/>
          </p:cNvSpPr>
          <p:nvPr>
            <p:ph type="sldNum" sz="quarter" idx="21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77F3CB-9929-47AB-BC96-AF72E79F4D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10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4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1511300"/>
            <a:ext cx="720725" cy="7191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2438400"/>
            <a:ext cx="720725" cy="719138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3365500"/>
            <a:ext cx="720725" cy="720725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5221288"/>
            <a:ext cx="720725" cy="720725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1509713" y="4294188"/>
            <a:ext cx="720725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72263" y="1511300"/>
            <a:ext cx="719137" cy="7191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72263" y="2438400"/>
            <a:ext cx="719137" cy="719138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72263" y="3365500"/>
            <a:ext cx="719137" cy="720725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72263" y="5221288"/>
            <a:ext cx="719137" cy="720725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/>
            </a:extLst>
          </p:cNvPr>
          <p:cNvSpPr/>
          <p:nvPr userDrawn="1"/>
        </p:nvSpPr>
        <p:spPr>
          <a:xfrm>
            <a:off x="6672263" y="4294188"/>
            <a:ext cx="719137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476500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/>
          </p:nvPr>
        </p:nvSpPr>
        <p:spPr>
          <a:xfrm>
            <a:off x="2476500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/>
          </p:nvPr>
        </p:nvSpPr>
        <p:spPr>
          <a:xfrm>
            <a:off x="2476500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/>
          </p:nvPr>
        </p:nvSpPr>
        <p:spPr>
          <a:xfrm>
            <a:off x="2476500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/>
          </p:nvPr>
        </p:nvSpPr>
        <p:spPr>
          <a:xfrm>
            <a:off x="2476500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5" name="Текст 3"/>
          <p:cNvSpPr>
            <a:spLocks noGrp="1"/>
          </p:cNvSpPr>
          <p:nvPr>
            <p:ph type="body" sz="quarter" idx="25"/>
          </p:nvPr>
        </p:nvSpPr>
        <p:spPr>
          <a:xfrm>
            <a:off x="7638251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7" name="Текст 3"/>
          <p:cNvSpPr>
            <a:spLocks noGrp="1"/>
          </p:cNvSpPr>
          <p:nvPr>
            <p:ph type="body" sz="quarter" idx="26"/>
          </p:nvPr>
        </p:nvSpPr>
        <p:spPr>
          <a:xfrm>
            <a:off x="7638251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7"/>
          </p:nvPr>
        </p:nvSpPr>
        <p:spPr>
          <a:xfrm>
            <a:off x="7638251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9" name="Текст 3"/>
          <p:cNvSpPr>
            <a:spLocks noGrp="1"/>
          </p:cNvSpPr>
          <p:nvPr>
            <p:ph type="body" sz="quarter" idx="28"/>
          </p:nvPr>
        </p:nvSpPr>
        <p:spPr>
          <a:xfrm>
            <a:off x="7638251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0" name="Текст 3"/>
          <p:cNvSpPr>
            <a:spLocks noGrp="1"/>
          </p:cNvSpPr>
          <p:nvPr>
            <p:ph type="body" sz="quarter" idx="29"/>
          </p:nvPr>
        </p:nvSpPr>
        <p:spPr>
          <a:xfrm>
            <a:off x="7638251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Номер слайда 14"/>
          <p:cNvSpPr>
            <a:spLocks noGrp="1"/>
          </p:cNvSpPr>
          <p:nvPr>
            <p:ph type="sldNum" sz="quarter" idx="30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D4AE06-22E7-462E-B574-5BC8A955AE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16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5975350" y="4187825"/>
            <a:ext cx="1588" cy="11541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7">
            <a:extLst>
              <a:ext uri="{FF2B5EF4-FFF2-40B4-BE49-F238E27FC236}"/>
            </a:extLst>
          </p:cNvPr>
          <p:cNvCxnSpPr/>
          <p:nvPr userDrawn="1"/>
        </p:nvCxnSpPr>
        <p:spPr>
          <a:xfrm>
            <a:off x="2101850" y="3651250"/>
            <a:ext cx="788193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7180263" y="3983038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4100513" y="3983038"/>
            <a:ext cx="720725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4" name="Straight Connector 16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4432300" y="2178050"/>
            <a:ext cx="1588" cy="11541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20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7524750" y="2178050"/>
            <a:ext cx="1588" cy="11541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8650288" y="1973263"/>
            <a:ext cx="719137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5637213" y="1973263"/>
            <a:ext cx="720725" cy="719137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2557463" y="1973263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/>
          </p:nvPr>
        </p:nvSpPr>
        <p:spPr>
          <a:xfrm>
            <a:off x="3162300" y="48196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/>
          </p:nvPr>
        </p:nvSpPr>
        <p:spPr>
          <a:xfrm>
            <a:off x="6198890" y="48196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/>
          </p:nvPr>
        </p:nvSpPr>
        <p:spPr>
          <a:xfrm>
            <a:off x="1619250" y="2809875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/>
          </p:nvPr>
        </p:nvSpPr>
        <p:spPr>
          <a:xfrm>
            <a:off x="4655840" y="2809875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/>
          </p:nvPr>
        </p:nvSpPr>
        <p:spPr>
          <a:xfrm>
            <a:off x="7752184" y="2809875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Номер слайда 14"/>
          <p:cNvSpPr>
            <a:spLocks noGrp="1"/>
          </p:cNvSpPr>
          <p:nvPr>
            <p:ph type="sldNum" sz="quarter" idx="23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ABEB33-136C-407A-8C11-103A3D6AA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0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6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4432300" y="4187825"/>
            <a:ext cx="1588" cy="11541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7">
            <a:extLst>
              <a:ext uri="{FF2B5EF4-FFF2-40B4-BE49-F238E27FC236}"/>
            </a:extLst>
          </p:cNvPr>
          <p:cNvCxnSpPr/>
          <p:nvPr userDrawn="1"/>
        </p:nvCxnSpPr>
        <p:spPr>
          <a:xfrm>
            <a:off x="2101850" y="3651250"/>
            <a:ext cx="788193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20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7524750" y="4187825"/>
            <a:ext cx="1588" cy="11541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8650288" y="3983038"/>
            <a:ext cx="719137" cy="719137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5637213" y="3983038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2557463" y="3983038"/>
            <a:ext cx="720725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4432300" y="2178050"/>
            <a:ext cx="1588" cy="11541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20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7524750" y="2178050"/>
            <a:ext cx="1588" cy="11541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8650288" y="1973263"/>
            <a:ext cx="719137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5637213" y="1973263"/>
            <a:ext cx="720725" cy="719137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2557463" y="1973263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/>
          </p:nvPr>
        </p:nvSpPr>
        <p:spPr>
          <a:xfrm>
            <a:off x="1619250" y="48196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/>
          </p:nvPr>
        </p:nvSpPr>
        <p:spPr>
          <a:xfrm>
            <a:off x="4655840" y="48196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/>
          </p:nvPr>
        </p:nvSpPr>
        <p:spPr>
          <a:xfrm>
            <a:off x="7752184" y="48196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/>
          </p:nvPr>
        </p:nvSpPr>
        <p:spPr>
          <a:xfrm>
            <a:off x="1619250" y="2809875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/>
          </p:nvPr>
        </p:nvSpPr>
        <p:spPr>
          <a:xfrm>
            <a:off x="4655840" y="2809875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/>
          </p:nvPr>
        </p:nvSpPr>
        <p:spPr>
          <a:xfrm>
            <a:off x="7752184" y="2809875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Номер слайда 14"/>
          <p:cNvSpPr>
            <a:spLocks noGrp="1"/>
          </p:cNvSpPr>
          <p:nvPr>
            <p:ph type="sldNum" sz="quarter" idx="23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8BE3A1-5019-45C9-946C-B5451D9246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35638" y="942975"/>
            <a:ext cx="1814512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7" name="Прямая соединительная линия 2"/>
          <p:cNvCxnSpPr/>
          <p:nvPr userDrawn="1"/>
        </p:nvCxnSpPr>
        <p:spPr>
          <a:xfrm flipH="1">
            <a:off x="612775" y="2033588"/>
            <a:ext cx="7938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12"/>
          <p:cNvSpPr/>
          <p:nvPr userDrawn="1"/>
        </p:nvSpPr>
        <p:spPr>
          <a:xfrm>
            <a:off x="-9525" y="869950"/>
            <a:ext cx="4679950" cy="5508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1171866" y="1979719"/>
            <a:ext cx="10235939" cy="47393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1189606" y="2716566"/>
            <a:ext cx="10209322" cy="2459115"/>
          </a:xfrm>
        </p:spPr>
        <p:txBody>
          <a:bodyPr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7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1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1155700" y="1962150"/>
            <a:ext cx="720725" cy="719138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3" name="Straight Connector 15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2995613" y="2159000"/>
            <a:ext cx="4762" cy="11350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6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4432300" y="4187825"/>
            <a:ext cx="1588" cy="11541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7">
            <a:extLst>
              <a:ext uri="{FF2B5EF4-FFF2-40B4-BE49-F238E27FC236}"/>
            </a:extLst>
          </p:cNvPr>
          <p:cNvCxnSpPr/>
          <p:nvPr userDrawn="1"/>
        </p:nvCxnSpPr>
        <p:spPr>
          <a:xfrm>
            <a:off x="2101850" y="3651250"/>
            <a:ext cx="788193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20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7524750" y="4187825"/>
            <a:ext cx="1588" cy="11541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21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8985250" y="2159000"/>
            <a:ext cx="3175" cy="11350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21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5991225" y="2155825"/>
            <a:ext cx="3175" cy="113347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4067175" y="1962150"/>
            <a:ext cx="720725" cy="719138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7058025" y="1962150"/>
            <a:ext cx="720725" cy="719138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10161588" y="1962150"/>
            <a:ext cx="719137" cy="719138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8650288" y="3983038"/>
            <a:ext cx="719137" cy="719137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5637213" y="3983038"/>
            <a:ext cx="720725" cy="719137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2557463" y="3983038"/>
            <a:ext cx="720725" cy="719137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/>
          </p:nvPr>
        </p:nvSpPr>
        <p:spPr>
          <a:xfrm>
            <a:off x="3152775" y="28003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/>
          </p:nvPr>
        </p:nvSpPr>
        <p:spPr>
          <a:xfrm>
            <a:off x="191344" y="28003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/>
          </p:nvPr>
        </p:nvSpPr>
        <p:spPr>
          <a:xfrm>
            <a:off x="6168008" y="28003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/>
          </p:nvPr>
        </p:nvSpPr>
        <p:spPr>
          <a:xfrm>
            <a:off x="9120336" y="28003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/>
          </p:nvPr>
        </p:nvSpPr>
        <p:spPr>
          <a:xfrm>
            <a:off x="1619250" y="48196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/>
          </p:nvPr>
        </p:nvSpPr>
        <p:spPr>
          <a:xfrm>
            <a:off x="4655840" y="48196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/>
          </p:nvPr>
        </p:nvSpPr>
        <p:spPr>
          <a:xfrm>
            <a:off x="7752184" y="48196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Номер слайда 14"/>
          <p:cNvSpPr>
            <a:spLocks noGrp="1"/>
          </p:cNvSpPr>
          <p:nvPr>
            <p:ph type="sldNum" sz="quarter" idx="20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F058F45-030E-48F1-81D1-39A20E8EF6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2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1155700" y="1962150"/>
            <a:ext cx="720725" cy="719138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4" name="Straight Connector 15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2995613" y="2159000"/>
            <a:ext cx="4762" cy="11350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7">
            <a:extLst>
              <a:ext uri="{FF2B5EF4-FFF2-40B4-BE49-F238E27FC236}"/>
            </a:extLst>
          </p:cNvPr>
          <p:cNvCxnSpPr/>
          <p:nvPr userDrawn="1"/>
        </p:nvCxnSpPr>
        <p:spPr>
          <a:xfrm>
            <a:off x="2101850" y="3651250"/>
            <a:ext cx="788193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21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8985250" y="2159000"/>
            <a:ext cx="3175" cy="11350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21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5991225" y="2155825"/>
            <a:ext cx="3175" cy="113347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4067175" y="1962150"/>
            <a:ext cx="720725" cy="719138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7058025" y="1962150"/>
            <a:ext cx="720725" cy="719138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10161588" y="1962150"/>
            <a:ext cx="719137" cy="719138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1155700" y="3981450"/>
            <a:ext cx="720725" cy="719138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22" name="Straight Connector 15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2995613" y="4178300"/>
            <a:ext cx="4762" cy="11350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1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8985250" y="4178300"/>
            <a:ext cx="3175" cy="11350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1">
            <a:extLst>
              <a:ext uri="{FF2B5EF4-FFF2-40B4-BE49-F238E27FC236}"/>
            </a:extLst>
          </p:cNvPr>
          <p:cNvCxnSpPr/>
          <p:nvPr userDrawn="1"/>
        </p:nvCxnSpPr>
        <p:spPr>
          <a:xfrm flipH="1">
            <a:off x="5991225" y="4175125"/>
            <a:ext cx="3175" cy="113347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4067175" y="3981450"/>
            <a:ext cx="720725" cy="719138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7058025" y="3981450"/>
            <a:ext cx="720725" cy="719138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Oval 3">
            <a:extLst>
              <a:ext uri="{FF2B5EF4-FFF2-40B4-BE49-F238E27FC236}"/>
            </a:extLst>
          </p:cNvPr>
          <p:cNvSpPr>
            <a:spLocks noChangeAspect="1"/>
          </p:cNvSpPr>
          <p:nvPr userDrawn="1"/>
        </p:nvSpPr>
        <p:spPr>
          <a:xfrm>
            <a:off x="10161588" y="3981450"/>
            <a:ext cx="719137" cy="719138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/>
          </p:nvPr>
        </p:nvSpPr>
        <p:spPr>
          <a:xfrm>
            <a:off x="3152775" y="28003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/>
          </p:nvPr>
        </p:nvSpPr>
        <p:spPr>
          <a:xfrm>
            <a:off x="191344" y="28003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/>
          </p:nvPr>
        </p:nvSpPr>
        <p:spPr>
          <a:xfrm>
            <a:off x="6168008" y="28003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/>
          </p:nvPr>
        </p:nvSpPr>
        <p:spPr>
          <a:xfrm>
            <a:off x="9120336" y="2800350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0"/>
          </p:nvPr>
        </p:nvSpPr>
        <p:spPr>
          <a:xfrm>
            <a:off x="3152775" y="4819632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1"/>
          </p:nvPr>
        </p:nvSpPr>
        <p:spPr>
          <a:xfrm>
            <a:off x="191344" y="4819632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2"/>
          </p:nvPr>
        </p:nvSpPr>
        <p:spPr>
          <a:xfrm>
            <a:off x="6168008" y="4819632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23"/>
          </p:nvPr>
        </p:nvSpPr>
        <p:spPr>
          <a:xfrm>
            <a:off x="9120336" y="4819632"/>
            <a:ext cx="2657475" cy="6477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Номер слайда 14"/>
          <p:cNvSpPr>
            <a:spLocks noGrp="1"/>
          </p:cNvSpPr>
          <p:nvPr>
            <p:ph type="sldNum" sz="quarter" idx="24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31D8A3-4580-4186-BAA2-87C66006E3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 і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12"/>
          <p:cNvSpPr/>
          <p:nvPr userDrawn="1"/>
        </p:nvSpPr>
        <p:spPr>
          <a:xfrm>
            <a:off x="266700" y="554038"/>
            <a:ext cx="11668125" cy="5789612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895350"/>
            <a:ext cx="3065463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4"/>
          </p:nvPr>
        </p:nvSpPr>
        <p:spPr>
          <a:xfrm>
            <a:off x="3701988" y="2453196"/>
            <a:ext cx="8032812" cy="75164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/>
          </p:nvPr>
        </p:nvSpPr>
        <p:spPr>
          <a:xfrm>
            <a:off x="3710866" y="3409025"/>
            <a:ext cx="8025414" cy="2610036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FD7BB54-B2D0-4C32-A414-7F8E0E3863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12"/>
          <p:cNvSpPr/>
          <p:nvPr userDrawn="1"/>
        </p:nvSpPr>
        <p:spPr>
          <a:xfrm>
            <a:off x="266700" y="554038"/>
            <a:ext cx="11668125" cy="5789612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895350"/>
            <a:ext cx="3065463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/>
          </p:nvPr>
        </p:nvSpPr>
        <p:spPr>
          <a:xfrm>
            <a:off x="3710866" y="2419350"/>
            <a:ext cx="8025414" cy="3599711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15B8079-8BBA-4D0D-AC12-DEAFAC697B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4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2"/>
          <p:cNvSpPr/>
          <p:nvPr userDrawn="1"/>
        </p:nvSpPr>
        <p:spPr>
          <a:xfrm>
            <a:off x="266700" y="554038"/>
            <a:ext cx="11668125" cy="5789612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Rectangle 6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895350"/>
            <a:ext cx="3065463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6"/>
          </p:nvPr>
        </p:nvSpPr>
        <p:spPr>
          <a:xfrm>
            <a:off x="5859463" y="3922522"/>
            <a:ext cx="1804714" cy="83045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17"/>
          </p:nvPr>
        </p:nvSpPr>
        <p:spPr>
          <a:xfrm>
            <a:off x="585946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Текст 2"/>
          <p:cNvSpPr>
            <a:spLocks noGrp="1"/>
          </p:cNvSpPr>
          <p:nvPr>
            <p:ph type="body" sz="quarter" idx="18"/>
          </p:nvPr>
        </p:nvSpPr>
        <p:spPr>
          <a:xfrm>
            <a:off x="3897313" y="3922522"/>
            <a:ext cx="1804714" cy="83045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30" name="Текст 4"/>
          <p:cNvSpPr>
            <a:spLocks noGrp="1"/>
          </p:cNvSpPr>
          <p:nvPr>
            <p:ph type="body" sz="quarter" idx="19"/>
          </p:nvPr>
        </p:nvSpPr>
        <p:spPr>
          <a:xfrm>
            <a:off x="38973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/>
          </p:nvPr>
        </p:nvSpPr>
        <p:spPr>
          <a:xfrm>
            <a:off x="7821613" y="3922522"/>
            <a:ext cx="1804714" cy="83045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/>
          </p:nvPr>
        </p:nvSpPr>
        <p:spPr>
          <a:xfrm>
            <a:off x="78216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22"/>
          </p:nvPr>
        </p:nvSpPr>
        <p:spPr>
          <a:xfrm>
            <a:off x="9774238" y="3922522"/>
            <a:ext cx="1804714" cy="83045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34" name="Текст 4"/>
          <p:cNvSpPr>
            <a:spLocks noGrp="1"/>
          </p:cNvSpPr>
          <p:nvPr>
            <p:ph type="body" sz="quarter" idx="23"/>
          </p:nvPr>
        </p:nvSpPr>
        <p:spPr>
          <a:xfrm>
            <a:off x="9774238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Рисунок 2"/>
          <p:cNvSpPr>
            <a:spLocks noGrp="1"/>
          </p:cNvSpPr>
          <p:nvPr>
            <p:ph type="pic" sz="quarter" idx="24"/>
          </p:nvPr>
        </p:nvSpPr>
        <p:spPr>
          <a:xfrm>
            <a:off x="402213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35" name="Рисунок 2"/>
          <p:cNvSpPr>
            <a:spLocks noGrp="1"/>
          </p:cNvSpPr>
          <p:nvPr>
            <p:ph type="pic" sz="quarter" idx="25"/>
          </p:nvPr>
        </p:nvSpPr>
        <p:spPr>
          <a:xfrm>
            <a:off x="603736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/>
          </p:nvPr>
        </p:nvSpPr>
        <p:spPr>
          <a:xfrm>
            <a:off x="8052600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37" name="Рисунок 2"/>
          <p:cNvSpPr>
            <a:spLocks noGrp="1"/>
          </p:cNvSpPr>
          <p:nvPr>
            <p:ph type="pic" sz="quarter" idx="27"/>
          </p:nvPr>
        </p:nvSpPr>
        <p:spPr>
          <a:xfrm>
            <a:off x="1007670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19" name="Номер слайда 14"/>
          <p:cNvSpPr>
            <a:spLocks noGrp="1"/>
          </p:cNvSpPr>
          <p:nvPr>
            <p:ph type="sldNum" sz="quarter" idx="28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D65C9EB-6A31-41AC-97E9-E65BB61995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3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2"/>
          <p:cNvSpPr/>
          <p:nvPr userDrawn="1"/>
        </p:nvSpPr>
        <p:spPr>
          <a:xfrm>
            <a:off x="266700" y="554038"/>
            <a:ext cx="11668125" cy="5789612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Rectangle 6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895350"/>
            <a:ext cx="3065463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/>
          </p:nvPr>
        </p:nvSpPr>
        <p:spPr>
          <a:xfrm>
            <a:off x="9090734" y="3922522"/>
            <a:ext cx="2568580" cy="83045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/>
          </p:nvPr>
        </p:nvSpPr>
        <p:spPr>
          <a:xfrm>
            <a:off x="9090734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/>
          </p:nvPr>
        </p:nvSpPr>
        <p:spPr>
          <a:xfrm>
            <a:off x="970509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27"/>
          </p:nvPr>
        </p:nvSpPr>
        <p:spPr>
          <a:xfrm>
            <a:off x="3693111" y="3922522"/>
            <a:ext cx="2568580" cy="83045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23" name="Текст 4"/>
          <p:cNvSpPr>
            <a:spLocks noGrp="1"/>
          </p:cNvSpPr>
          <p:nvPr>
            <p:ph type="body" sz="quarter" idx="28"/>
          </p:nvPr>
        </p:nvSpPr>
        <p:spPr>
          <a:xfrm>
            <a:off x="3693111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/>
          </p:nvPr>
        </p:nvSpPr>
        <p:spPr>
          <a:xfrm>
            <a:off x="4307476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0"/>
          </p:nvPr>
        </p:nvSpPr>
        <p:spPr>
          <a:xfrm>
            <a:off x="6391923" y="3922522"/>
            <a:ext cx="2568580" cy="83045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38" name="Текст 4"/>
          <p:cNvSpPr>
            <a:spLocks noGrp="1"/>
          </p:cNvSpPr>
          <p:nvPr>
            <p:ph type="body" sz="quarter" idx="31"/>
          </p:nvPr>
        </p:nvSpPr>
        <p:spPr>
          <a:xfrm>
            <a:off x="6391923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9" name="Рисунок 2"/>
          <p:cNvSpPr>
            <a:spLocks noGrp="1"/>
          </p:cNvSpPr>
          <p:nvPr>
            <p:ph type="pic" sz="quarter" idx="32"/>
          </p:nvPr>
        </p:nvSpPr>
        <p:spPr>
          <a:xfrm>
            <a:off x="700628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16" name="Номер слайда 14"/>
          <p:cNvSpPr>
            <a:spLocks noGrp="1"/>
          </p:cNvSpPr>
          <p:nvPr>
            <p:ph type="sldNum" sz="quarter" idx="33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6139D8-1643-413C-8FD5-25FE02A584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синь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-26988"/>
            <a:ext cx="3065463" cy="6884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Google Shape;20;p21"/>
          <p:cNvCxnSpPr>
            <a:cxnSpLocks noChangeShapeType="1"/>
          </p:cNvCxnSpPr>
          <p:nvPr userDrawn="1"/>
        </p:nvCxnSpPr>
        <p:spPr bwMode="auto">
          <a:xfrm>
            <a:off x="3724275" y="1993900"/>
            <a:ext cx="8001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6" name="Picture 1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1988" y="3106738"/>
            <a:ext cx="1663700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5"/>
          <p:cNvSpPr>
            <a:spLocks noGrp="1"/>
          </p:cNvSpPr>
          <p:nvPr>
            <p:ph type="title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/>
          </p:nvPr>
        </p:nvSpPr>
        <p:spPr>
          <a:xfrm>
            <a:off x="3710866" y="2423710"/>
            <a:ext cx="8025414" cy="409827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1A5C4A-E5B4-4C0A-A713-8A38DA8180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блакит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-26988"/>
            <a:ext cx="3065463" cy="6884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Google Shape;20;p21"/>
          <p:cNvCxnSpPr>
            <a:cxnSpLocks noChangeShapeType="1"/>
          </p:cNvCxnSpPr>
          <p:nvPr userDrawn="1"/>
        </p:nvCxnSpPr>
        <p:spPr bwMode="auto">
          <a:xfrm>
            <a:off x="3724275" y="1993900"/>
            <a:ext cx="8001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6" name="Picture 1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1988" y="3106738"/>
            <a:ext cx="1663700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5"/>
          <p:cNvSpPr>
            <a:spLocks noGrp="1"/>
          </p:cNvSpPr>
          <p:nvPr>
            <p:ph type="title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/>
          </p:nvPr>
        </p:nvSpPr>
        <p:spPr>
          <a:xfrm>
            <a:off x="3710866" y="2423710"/>
            <a:ext cx="8025414" cy="409827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037384-9699-4246-9882-6FF4FD022A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черво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-26988"/>
            <a:ext cx="3065463" cy="68849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Google Shape;20;p21"/>
          <p:cNvCxnSpPr>
            <a:cxnSpLocks noChangeShapeType="1"/>
          </p:cNvCxnSpPr>
          <p:nvPr userDrawn="1"/>
        </p:nvCxnSpPr>
        <p:spPr bwMode="auto">
          <a:xfrm>
            <a:off x="3724275" y="1993900"/>
            <a:ext cx="8001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6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9925" y="3114675"/>
            <a:ext cx="1665288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5"/>
          <p:cNvSpPr>
            <a:spLocks noGrp="1"/>
          </p:cNvSpPr>
          <p:nvPr>
            <p:ph type="title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/>
          </p:nvPr>
        </p:nvSpPr>
        <p:spPr>
          <a:xfrm>
            <a:off x="3710866" y="2423710"/>
            <a:ext cx="8025414" cy="409827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0E218D0-BF01-43AE-9E83-57E6CBD21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зеле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-26988"/>
            <a:ext cx="3065463" cy="68849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Google Shape;20;p21"/>
          <p:cNvCxnSpPr>
            <a:cxnSpLocks noChangeShapeType="1"/>
          </p:cNvCxnSpPr>
          <p:nvPr userDrawn="1"/>
        </p:nvCxnSpPr>
        <p:spPr bwMode="auto">
          <a:xfrm>
            <a:off x="3724275" y="1993900"/>
            <a:ext cx="8001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6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9925" y="3114675"/>
            <a:ext cx="1665288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5"/>
          <p:cNvSpPr>
            <a:spLocks noGrp="1"/>
          </p:cNvSpPr>
          <p:nvPr>
            <p:ph type="title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/>
          </p:nvPr>
        </p:nvSpPr>
        <p:spPr>
          <a:xfrm>
            <a:off x="3710866" y="2423710"/>
            <a:ext cx="8025414" cy="409827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9FC0AA5-9068-4E4D-9855-232B91B2CD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4 з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35638" y="942975"/>
            <a:ext cx="1814512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2"/>
          <p:cNvCxnSpPr/>
          <p:nvPr userDrawn="1"/>
        </p:nvCxnSpPr>
        <p:spPr>
          <a:xfrm flipH="1">
            <a:off x="612775" y="2033588"/>
            <a:ext cx="7938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12"/>
          <p:cNvSpPr/>
          <p:nvPr userDrawn="1"/>
        </p:nvSpPr>
        <p:spPr>
          <a:xfrm>
            <a:off x="-9525" y="869950"/>
            <a:ext cx="4679950" cy="5508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1171866" y="1979719"/>
            <a:ext cx="10235939" cy="47393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1189606" y="2716566"/>
            <a:ext cx="10209322" cy="2459115"/>
          </a:xfrm>
        </p:spPr>
        <p:txBody>
          <a:bodyPr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3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0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2"/>
          <p:cNvGrpSpPr>
            <a:grpSpLocks/>
          </p:cNvGrpSpPr>
          <p:nvPr userDrawn="1"/>
        </p:nvGrpSpPr>
        <p:grpSpPr bwMode="auto">
          <a:xfrm>
            <a:off x="1365250" y="2763838"/>
            <a:ext cx="9256713" cy="1512887"/>
            <a:chOff x="633353" y="2708920"/>
            <a:chExt cx="5157897" cy="1512168"/>
          </a:xfrm>
        </p:grpSpPr>
        <p:sp>
          <p:nvSpPr>
            <p:cNvPr id="12" name="Chevron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33353" y="2708920"/>
              <a:ext cx="1875277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3" name="Chevron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271567" y="2708920"/>
              <a:ext cx="1874393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4" name="Chevron 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915973" y="2708920"/>
              <a:ext cx="1875277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5" name="Elbow Connector 14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 flipV="1">
            <a:off x="1863725" y="4400550"/>
            <a:ext cx="1528763" cy="520700"/>
          </a:xfrm>
          <a:prstGeom prst="bentConnector3">
            <a:avLst>
              <a:gd name="adj1" fmla="val -21013"/>
            </a:avLst>
          </a:prstGeom>
          <a:ln w="19050">
            <a:solidFill>
              <a:srgbClr val="D33E2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30">
            <a:extLst>
              <a:ext uri="{FF2B5EF4-FFF2-40B4-BE49-F238E27FC236}"/>
            </a:extLst>
          </p:cNvPr>
          <p:cNvCxnSpPr/>
          <p:nvPr userDrawn="1"/>
        </p:nvCxnSpPr>
        <p:spPr>
          <a:xfrm flipV="1">
            <a:off x="7910513" y="4400550"/>
            <a:ext cx="919162" cy="520700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43">
            <a:extLst>
              <a:ext uri="{FF2B5EF4-FFF2-40B4-BE49-F238E27FC236}"/>
            </a:extLst>
          </p:cNvPr>
          <p:cNvCxnSpPr/>
          <p:nvPr userDrawn="1"/>
        </p:nvCxnSpPr>
        <p:spPr>
          <a:xfrm>
            <a:off x="3771900" y="1674813"/>
            <a:ext cx="2541588" cy="85407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959225" y="1233488"/>
            <a:ext cx="4243742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/>
          </p:nvPr>
        </p:nvSpPr>
        <p:spPr>
          <a:xfrm>
            <a:off x="2006138" y="4615881"/>
            <a:ext cx="4243742" cy="114617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/>
          </p:nvPr>
        </p:nvSpPr>
        <p:spPr>
          <a:xfrm>
            <a:off x="8122853" y="4615881"/>
            <a:ext cx="3480262" cy="114617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2228295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17"/>
          </p:nvPr>
        </p:nvSpPr>
        <p:spPr>
          <a:xfrm>
            <a:off x="5159896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8"/>
          </p:nvPr>
        </p:nvSpPr>
        <p:spPr>
          <a:xfrm>
            <a:off x="8112224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Номер слайда 14"/>
          <p:cNvSpPr>
            <a:spLocks noGrp="1"/>
          </p:cNvSpPr>
          <p:nvPr>
            <p:ph type="sldNum" sz="quarter" idx="19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DB6272E-D656-4DEF-9EB0-D591EB890B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4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1722438" y="2784475"/>
            <a:ext cx="8885237" cy="1512888"/>
            <a:chOff x="955171" y="2708920"/>
            <a:chExt cx="5822988" cy="1512168"/>
          </a:xfrm>
        </p:grpSpPr>
        <p:sp>
          <p:nvSpPr>
            <p:cNvPr id="10" name="Chevron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55171" y="2708920"/>
              <a:ext cx="1874759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Chevron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425223" y="2708920"/>
              <a:ext cx="1720783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2" name="Chevron 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749623" y="2708920"/>
              <a:ext cx="1712460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3" name="Chevron 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56336" y="2708920"/>
              <a:ext cx="1721823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Elbow Connector 14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 flipV="1">
            <a:off x="1219200" y="4460875"/>
            <a:ext cx="1528763" cy="520700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43">
            <a:extLst>
              <a:ext uri="{FF2B5EF4-FFF2-40B4-BE49-F238E27FC236}"/>
            </a:extLst>
          </p:cNvPr>
          <p:cNvCxnSpPr/>
          <p:nvPr userDrawn="1"/>
        </p:nvCxnSpPr>
        <p:spPr>
          <a:xfrm>
            <a:off x="2413000" y="1733550"/>
            <a:ext cx="2541588" cy="85407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55">
            <a:extLst>
              <a:ext uri="{FF2B5EF4-FFF2-40B4-BE49-F238E27FC236}"/>
            </a:extLst>
          </p:cNvPr>
          <p:cNvCxnSpPr/>
          <p:nvPr userDrawn="1"/>
        </p:nvCxnSpPr>
        <p:spPr>
          <a:xfrm flipV="1">
            <a:off x="8569325" y="1724025"/>
            <a:ext cx="2754313" cy="927100"/>
          </a:xfrm>
          <a:prstGeom prst="bentConnector3">
            <a:avLst>
              <a:gd name="adj1" fmla="val 114213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49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2535238" y="3408363"/>
            <a:ext cx="1468437" cy="3079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accent4"/>
                </a:solidFill>
                <a:latin typeface="+mn-lt"/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latin typeface="+mn-lt"/>
              <a:ea typeface="+mj-ea"/>
              <a:cs typeface="Calibri" pitchFamily="34" charset="0"/>
            </a:endParaRPr>
          </a:p>
        </p:txBody>
      </p:sp>
      <p:sp>
        <p:nvSpPr>
          <p:cNvPr id="18" name="TextBox 28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8720138" y="3408363"/>
            <a:ext cx="1468437" cy="3079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accent3"/>
                </a:solidFill>
                <a:latin typeface="+mn-lt"/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latin typeface="+mn-lt"/>
              <a:ea typeface="+mj-ea"/>
              <a:cs typeface="Calibri" pitchFamily="34" charset="0"/>
            </a:endParaRPr>
          </a:p>
        </p:txBody>
      </p:sp>
      <p:sp>
        <p:nvSpPr>
          <p:cNvPr id="19" name="TextBox 30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6656388" y="3408363"/>
            <a:ext cx="1468437" cy="3079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accent2"/>
                </a:solidFill>
                <a:latin typeface="+mn-lt"/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latin typeface="+mn-lt"/>
              <a:ea typeface="+mj-ea"/>
              <a:cs typeface="Calibri" pitchFamily="34" charset="0"/>
            </a:endParaRPr>
          </a:p>
        </p:txBody>
      </p:sp>
      <p:sp>
        <p:nvSpPr>
          <p:cNvPr id="20" name="TextBox 31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4625975" y="3408363"/>
            <a:ext cx="1468438" cy="3079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latin typeface="+mn-lt"/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latin typeface="+mn-lt"/>
              <a:ea typeface="+mj-ea"/>
              <a:cs typeface="Calibri" pitchFamily="34" charset="0"/>
            </a:endParaRPr>
          </a:p>
        </p:txBody>
      </p:sp>
      <p:cxnSp>
        <p:nvCxnSpPr>
          <p:cNvPr id="21" name="Elbow Connector 43">
            <a:extLst>
              <a:ext uri="{FF2B5EF4-FFF2-40B4-BE49-F238E27FC236}"/>
            </a:extLst>
          </p:cNvPr>
          <p:cNvCxnSpPr/>
          <p:nvPr userDrawn="1"/>
        </p:nvCxnSpPr>
        <p:spPr>
          <a:xfrm rot="10800000">
            <a:off x="6899275" y="4486275"/>
            <a:ext cx="2543175" cy="855663"/>
          </a:xfrm>
          <a:prstGeom prst="bentConnector3">
            <a:avLst>
              <a:gd name="adj1" fmla="val -6919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/>
          </p:nvPr>
        </p:nvSpPr>
        <p:spPr>
          <a:xfrm>
            <a:off x="267588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/>
          </p:nvPr>
        </p:nvSpPr>
        <p:spPr>
          <a:xfrm>
            <a:off x="7563308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/>
          </p:nvPr>
        </p:nvSpPr>
        <p:spPr>
          <a:xfrm>
            <a:off x="1482356" y="4651392"/>
            <a:ext cx="3224398" cy="1536344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/>
          </p:nvPr>
        </p:nvSpPr>
        <p:spPr>
          <a:xfrm>
            <a:off x="6112042" y="4651392"/>
            <a:ext cx="3114660" cy="153634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Номер слайда 14"/>
          <p:cNvSpPr>
            <a:spLocks noGrp="1"/>
          </p:cNvSpPr>
          <p:nvPr>
            <p:ph type="sldNum" sz="quarter" idx="17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6D87D4-FFE9-46E1-83DA-E4249D8AAA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5 елемент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2095500" y="2784475"/>
            <a:ext cx="7897813" cy="1512888"/>
            <a:chOff x="955171" y="2708920"/>
            <a:chExt cx="7138954" cy="1512168"/>
          </a:xfrm>
        </p:grpSpPr>
        <p:sp>
          <p:nvSpPr>
            <p:cNvPr id="11" name="Chevron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55171" y="2708920"/>
              <a:ext cx="1875500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2" name="Chevron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271035" y="2708920"/>
              <a:ext cx="1875500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3" name="Chevron 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586898" y="2708920"/>
              <a:ext cx="1875500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4" name="Chevron 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902762" y="2708920"/>
              <a:ext cx="1875500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5" name="Chevron 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218625" y="2708920"/>
              <a:ext cx="1875500" cy="1512168"/>
            </a:xfrm>
            <a:prstGeom prst="chevron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Elbow Connector 14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 flipV="1">
            <a:off x="1219200" y="4460875"/>
            <a:ext cx="1528763" cy="520700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0">
            <a:extLst>
              <a:ext uri="{FF2B5EF4-FFF2-40B4-BE49-F238E27FC236}"/>
            </a:extLst>
          </p:cNvPr>
          <p:cNvCxnSpPr/>
          <p:nvPr userDrawn="1"/>
        </p:nvCxnSpPr>
        <p:spPr>
          <a:xfrm flipV="1">
            <a:off x="4664075" y="4460875"/>
            <a:ext cx="920750" cy="520700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33">
            <a:extLst>
              <a:ext uri="{FF2B5EF4-FFF2-40B4-BE49-F238E27FC236}"/>
            </a:extLst>
          </p:cNvPr>
          <p:cNvCxnSpPr>
            <a:cxnSpLocks/>
          </p:cNvCxnSpPr>
          <p:nvPr userDrawn="1"/>
        </p:nvCxnSpPr>
        <p:spPr>
          <a:xfrm rot="10800000">
            <a:off x="8631238" y="4460875"/>
            <a:ext cx="2038350" cy="520700"/>
          </a:xfrm>
          <a:prstGeom prst="bentConnector3">
            <a:avLst>
              <a:gd name="adj1" fmla="val -25217"/>
            </a:avLst>
          </a:prstGeom>
          <a:ln w="19050">
            <a:solidFill>
              <a:srgbClr val="F15B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3">
            <a:extLst>
              <a:ext uri="{FF2B5EF4-FFF2-40B4-BE49-F238E27FC236}"/>
            </a:extLst>
          </p:cNvPr>
          <p:cNvCxnSpPr/>
          <p:nvPr userDrawn="1"/>
        </p:nvCxnSpPr>
        <p:spPr>
          <a:xfrm>
            <a:off x="1673225" y="1733550"/>
            <a:ext cx="2541588" cy="85407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55">
            <a:extLst>
              <a:ext uri="{FF2B5EF4-FFF2-40B4-BE49-F238E27FC236}"/>
            </a:extLst>
          </p:cNvPr>
          <p:cNvCxnSpPr/>
          <p:nvPr userDrawn="1"/>
        </p:nvCxnSpPr>
        <p:spPr>
          <a:xfrm flipV="1">
            <a:off x="7259638" y="1733550"/>
            <a:ext cx="2755900" cy="927100"/>
          </a:xfrm>
          <a:prstGeom prst="bentConnector3">
            <a:avLst>
              <a:gd name="adj1" fmla="val 117007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9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2884488" y="3408363"/>
            <a:ext cx="1066800" cy="3079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accent4"/>
                </a:solidFill>
                <a:latin typeface="+mn-lt"/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latin typeface="+mn-lt"/>
              <a:ea typeface="+mj-ea"/>
              <a:cs typeface="Calibri" pitchFamily="34" charset="0"/>
            </a:endParaRPr>
          </a:p>
        </p:txBody>
      </p:sp>
      <p:sp>
        <p:nvSpPr>
          <p:cNvPr id="22" name="TextBox 26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8686800" y="3408363"/>
            <a:ext cx="1066800" cy="3079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accent4"/>
                </a:solidFill>
                <a:latin typeface="+mn-lt"/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latin typeface="+mn-lt"/>
              <a:ea typeface="+mj-ea"/>
              <a:cs typeface="Calibri" pitchFamily="34" charset="0"/>
            </a:endParaRPr>
          </a:p>
        </p:txBody>
      </p:sp>
      <p:sp>
        <p:nvSpPr>
          <p:cNvPr id="23" name="TextBox 28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7240588" y="3408363"/>
            <a:ext cx="1065212" cy="3079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accent3"/>
                </a:solidFill>
                <a:latin typeface="+mn-lt"/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latin typeface="+mn-lt"/>
              <a:ea typeface="+mj-ea"/>
              <a:cs typeface="Calibri" pitchFamily="34" charset="0"/>
            </a:endParaRPr>
          </a:p>
        </p:txBody>
      </p:sp>
      <p:sp>
        <p:nvSpPr>
          <p:cNvPr id="24" name="TextBox 30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5792788" y="3408363"/>
            <a:ext cx="1065212" cy="3079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accent2"/>
                </a:solidFill>
                <a:latin typeface="+mn-lt"/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latin typeface="+mn-lt"/>
              <a:ea typeface="+mj-ea"/>
              <a:cs typeface="Calibri" pitchFamily="34" charset="0"/>
            </a:endParaRPr>
          </a:p>
        </p:txBody>
      </p:sp>
      <p:sp>
        <p:nvSpPr>
          <p:cNvPr id="25" name="TextBox 31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4302125" y="3408363"/>
            <a:ext cx="1065213" cy="307975"/>
          </a:xfrm>
          <a:prstGeom prst="rect">
            <a:avLst/>
          </a:prstGeom>
          <a:noFill/>
        </p:spPr>
        <p:txBody>
          <a:bodyPr lIns="0" r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latin typeface="+mn-lt"/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latin typeface="+mn-lt"/>
              <a:ea typeface="+mj-ea"/>
              <a:cs typeface="Calibri" pitchFamily="34" charset="0"/>
            </a:endParaRPr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/>
          </p:nvPr>
        </p:nvSpPr>
        <p:spPr>
          <a:xfrm>
            <a:off x="192623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/>
          </p:nvPr>
        </p:nvSpPr>
        <p:spPr>
          <a:xfrm>
            <a:off x="6312024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/>
          </p:nvPr>
        </p:nvSpPr>
        <p:spPr>
          <a:xfrm>
            <a:off x="1482356" y="4651392"/>
            <a:ext cx="2707904" cy="1536344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/>
          </p:nvPr>
        </p:nvSpPr>
        <p:spPr>
          <a:xfrm>
            <a:off x="4882504" y="4651392"/>
            <a:ext cx="2707904" cy="1536344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17"/>
          </p:nvPr>
        </p:nvSpPr>
        <p:spPr>
          <a:xfrm>
            <a:off x="7776624" y="4651392"/>
            <a:ext cx="2707904" cy="153634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Номер слайда 14"/>
          <p:cNvSpPr>
            <a:spLocks noGrp="1"/>
          </p:cNvSpPr>
          <p:nvPr>
            <p:ph type="sldNum" sz="quarter" idx="18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6FACAF3-EA56-40EE-9407-2F2AEB6C90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6"/>
          <p:cNvSpPr/>
          <p:nvPr userDrawn="1"/>
        </p:nvSpPr>
        <p:spPr>
          <a:xfrm>
            <a:off x="795338" y="554038"/>
            <a:ext cx="10906125" cy="205105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21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Заголовок 15"/>
          <p:cNvSpPr>
            <a:spLocks noGrp="1"/>
          </p:cNvSpPr>
          <p:nvPr>
            <p:ph type="title"/>
          </p:nvPr>
        </p:nvSpPr>
        <p:spPr>
          <a:xfrm>
            <a:off x="1055440" y="638174"/>
            <a:ext cx="10365036" cy="676275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8" name="Рисунок 2"/>
          <p:cNvSpPr>
            <a:spLocks noGrp="1"/>
          </p:cNvSpPr>
          <p:nvPr>
            <p:ph type="pic" sz="quarter" idx="13"/>
          </p:nvPr>
        </p:nvSpPr>
        <p:spPr>
          <a:xfrm>
            <a:off x="1228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54" name="Текст 4"/>
          <p:cNvSpPr>
            <a:spLocks noGrp="1"/>
          </p:cNvSpPr>
          <p:nvPr>
            <p:ph type="body" sz="quarter" idx="17"/>
          </p:nvPr>
        </p:nvSpPr>
        <p:spPr>
          <a:xfrm>
            <a:off x="10477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6" name="Текст 4"/>
          <p:cNvSpPr>
            <a:spLocks noGrp="1"/>
          </p:cNvSpPr>
          <p:nvPr>
            <p:ph type="body" sz="quarter" idx="18"/>
          </p:nvPr>
        </p:nvSpPr>
        <p:spPr>
          <a:xfrm>
            <a:off x="10477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9" name="Текст 57"/>
          <p:cNvSpPr>
            <a:spLocks noGrp="1"/>
          </p:cNvSpPr>
          <p:nvPr>
            <p:ph type="body" sz="quarter" idx="19"/>
          </p:nvPr>
        </p:nvSpPr>
        <p:spPr>
          <a:xfrm>
            <a:off x="10477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0" name="Текст 4"/>
          <p:cNvSpPr>
            <a:spLocks noGrp="1"/>
          </p:cNvSpPr>
          <p:nvPr>
            <p:ph type="body" sz="quarter" idx="20"/>
          </p:nvPr>
        </p:nvSpPr>
        <p:spPr>
          <a:xfrm>
            <a:off x="37528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1" name="Текст 4"/>
          <p:cNvSpPr>
            <a:spLocks noGrp="1"/>
          </p:cNvSpPr>
          <p:nvPr>
            <p:ph type="body" sz="quarter" idx="21"/>
          </p:nvPr>
        </p:nvSpPr>
        <p:spPr>
          <a:xfrm>
            <a:off x="37528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2" name="Текст 57"/>
          <p:cNvSpPr>
            <a:spLocks noGrp="1"/>
          </p:cNvSpPr>
          <p:nvPr>
            <p:ph type="body" sz="quarter" idx="22"/>
          </p:nvPr>
        </p:nvSpPr>
        <p:spPr>
          <a:xfrm>
            <a:off x="37528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23"/>
          </p:nvPr>
        </p:nvSpPr>
        <p:spPr>
          <a:xfrm>
            <a:off x="6429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24"/>
          </p:nvPr>
        </p:nvSpPr>
        <p:spPr>
          <a:xfrm>
            <a:off x="6429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25"/>
          </p:nvPr>
        </p:nvSpPr>
        <p:spPr>
          <a:xfrm>
            <a:off x="6429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6"/>
          </p:nvPr>
        </p:nvSpPr>
        <p:spPr>
          <a:xfrm>
            <a:off x="9096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7"/>
          </p:nvPr>
        </p:nvSpPr>
        <p:spPr>
          <a:xfrm>
            <a:off x="9096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8"/>
          </p:nvPr>
        </p:nvSpPr>
        <p:spPr>
          <a:xfrm>
            <a:off x="9096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/>
          </p:nvPr>
        </p:nvSpPr>
        <p:spPr>
          <a:xfrm>
            <a:off x="392430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25" name="Рисунок 2"/>
          <p:cNvSpPr>
            <a:spLocks noGrp="1"/>
          </p:cNvSpPr>
          <p:nvPr>
            <p:ph type="pic" sz="quarter" idx="30"/>
          </p:nvPr>
        </p:nvSpPr>
        <p:spPr>
          <a:xfrm>
            <a:off x="6562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26" name="Рисунок 2"/>
          <p:cNvSpPr>
            <a:spLocks noGrp="1"/>
          </p:cNvSpPr>
          <p:nvPr>
            <p:ph type="pic" sz="quarter" idx="31"/>
          </p:nvPr>
        </p:nvSpPr>
        <p:spPr>
          <a:xfrm>
            <a:off x="92868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22" name="Номер слайда 14"/>
          <p:cNvSpPr>
            <a:spLocks noGrp="1"/>
          </p:cNvSpPr>
          <p:nvPr>
            <p:ph type="sldNum" sz="quarter" idx="32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A71637-02BD-482F-A615-2CBEC41C5F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 userDrawn="1"/>
        </p:nvSpPr>
        <p:spPr>
          <a:xfrm>
            <a:off x="795338" y="554038"/>
            <a:ext cx="10906125" cy="205105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7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Заголовок 15"/>
          <p:cNvSpPr>
            <a:spLocks noGrp="1"/>
          </p:cNvSpPr>
          <p:nvPr>
            <p:ph type="title"/>
          </p:nvPr>
        </p:nvSpPr>
        <p:spPr>
          <a:xfrm>
            <a:off x="1055440" y="638174"/>
            <a:ext cx="10365036" cy="676275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17"/>
          </p:nvPr>
        </p:nvSpPr>
        <p:spPr>
          <a:xfrm>
            <a:off x="10477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18"/>
          </p:nvPr>
        </p:nvSpPr>
        <p:spPr>
          <a:xfrm>
            <a:off x="10477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19"/>
          </p:nvPr>
        </p:nvSpPr>
        <p:spPr>
          <a:xfrm>
            <a:off x="10477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0"/>
          </p:nvPr>
        </p:nvSpPr>
        <p:spPr>
          <a:xfrm>
            <a:off x="477202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1"/>
          </p:nvPr>
        </p:nvSpPr>
        <p:spPr>
          <a:xfrm>
            <a:off x="477202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2"/>
          </p:nvPr>
        </p:nvSpPr>
        <p:spPr>
          <a:xfrm>
            <a:off x="477202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9" name="Текст 4"/>
          <p:cNvSpPr>
            <a:spLocks noGrp="1"/>
          </p:cNvSpPr>
          <p:nvPr>
            <p:ph type="body" sz="quarter" idx="23"/>
          </p:nvPr>
        </p:nvSpPr>
        <p:spPr>
          <a:xfrm>
            <a:off x="85915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0" name="Текст 4"/>
          <p:cNvSpPr>
            <a:spLocks noGrp="1"/>
          </p:cNvSpPr>
          <p:nvPr>
            <p:ph type="body" sz="quarter" idx="24"/>
          </p:nvPr>
        </p:nvSpPr>
        <p:spPr>
          <a:xfrm>
            <a:off x="85915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1" name="Текст 57"/>
          <p:cNvSpPr>
            <a:spLocks noGrp="1"/>
          </p:cNvSpPr>
          <p:nvPr>
            <p:ph type="body" sz="quarter" idx="25"/>
          </p:nvPr>
        </p:nvSpPr>
        <p:spPr>
          <a:xfrm>
            <a:off x="85915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sz="quarter" idx="31"/>
          </p:nvPr>
        </p:nvSpPr>
        <p:spPr>
          <a:xfrm>
            <a:off x="151447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20" name="Рисунок 2"/>
          <p:cNvSpPr>
            <a:spLocks noGrp="1"/>
          </p:cNvSpPr>
          <p:nvPr>
            <p:ph type="pic" sz="quarter" idx="32"/>
          </p:nvPr>
        </p:nvSpPr>
        <p:spPr>
          <a:xfrm>
            <a:off x="5257800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21" name="Рисунок 2"/>
          <p:cNvSpPr>
            <a:spLocks noGrp="1"/>
          </p:cNvSpPr>
          <p:nvPr>
            <p:ph type="pic" sz="quarter" idx="33"/>
          </p:nvPr>
        </p:nvSpPr>
        <p:spPr>
          <a:xfrm>
            <a:off x="903922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18" name="Номер слайда 14"/>
          <p:cNvSpPr>
            <a:spLocks noGrp="1"/>
          </p:cNvSpPr>
          <p:nvPr>
            <p:ph type="sldNum" sz="quarter" idx="34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C476086-ACE3-43C5-B570-49950AD5A4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6"/>
          <p:cNvSpPr/>
          <p:nvPr userDrawn="1"/>
        </p:nvSpPr>
        <p:spPr>
          <a:xfrm>
            <a:off x="795338" y="554038"/>
            <a:ext cx="10906125" cy="205105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3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Заголовок 15"/>
          <p:cNvSpPr>
            <a:spLocks noGrp="1"/>
          </p:cNvSpPr>
          <p:nvPr>
            <p:ph type="title"/>
          </p:nvPr>
        </p:nvSpPr>
        <p:spPr>
          <a:xfrm>
            <a:off x="1055440" y="638174"/>
            <a:ext cx="10365036" cy="676275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7"/>
          </p:nvPr>
        </p:nvSpPr>
        <p:spPr>
          <a:xfrm>
            <a:off x="20859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8"/>
          </p:nvPr>
        </p:nvSpPr>
        <p:spPr>
          <a:xfrm>
            <a:off x="20859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Текст 57"/>
          <p:cNvSpPr>
            <a:spLocks noGrp="1"/>
          </p:cNvSpPr>
          <p:nvPr>
            <p:ph type="body" sz="quarter" idx="19"/>
          </p:nvPr>
        </p:nvSpPr>
        <p:spPr>
          <a:xfrm>
            <a:off x="20859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8" name="Текст 4"/>
          <p:cNvSpPr>
            <a:spLocks noGrp="1"/>
          </p:cNvSpPr>
          <p:nvPr>
            <p:ph type="body" sz="quarter" idx="20"/>
          </p:nvPr>
        </p:nvSpPr>
        <p:spPr>
          <a:xfrm>
            <a:off x="75723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75723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Текст 57"/>
          <p:cNvSpPr>
            <a:spLocks noGrp="1"/>
          </p:cNvSpPr>
          <p:nvPr>
            <p:ph type="body" sz="quarter" idx="22"/>
          </p:nvPr>
        </p:nvSpPr>
        <p:spPr>
          <a:xfrm>
            <a:off x="75723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Рисунок 2"/>
          <p:cNvSpPr>
            <a:spLocks noGrp="1"/>
          </p:cNvSpPr>
          <p:nvPr>
            <p:ph type="pic" sz="quarter" idx="31"/>
          </p:nvPr>
        </p:nvSpPr>
        <p:spPr>
          <a:xfrm>
            <a:off x="802005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16" name="Рисунок 2"/>
          <p:cNvSpPr>
            <a:spLocks noGrp="1"/>
          </p:cNvSpPr>
          <p:nvPr>
            <p:ph type="pic" sz="quarter" idx="32"/>
          </p:nvPr>
        </p:nvSpPr>
        <p:spPr>
          <a:xfrm>
            <a:off x="25812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14" name="Номер слайда 14"/>
          <p:cNvSpPr>
            <a:spLocks noGrp="1"/>
          </p:cNvSpPr>
          <p:nvPr>
            <p:ph type="sldNum" sz="quarter" idx="33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F71009-3D13-4453-8EC4-9B1DDD6D29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та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207500" y="4324350"/>
            <a:ext cx="1579563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oogle Shape;20;p21"/>
          <p:cNvCxnSpPr>
            <a:cxnSpLocks noChangeShapeType="1"/>
          </p:cNvCxnSpPr>
          <p:nvPr userDrawn="1"/>
        </p:nvCxnSpPr>
        <p:spPr bwMode="auto">
          <a:xfrm>
            <a:off x="476250" y="2809875"/>
            <a:ext cx="11249025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8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3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5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84BB554-254A-4D27-97E5-74F1F4C74E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207500" y="4324350"/>
            <a:ext cx="1579563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oogle Shape;20;p21"/>
          <p:cNvCxnSpPr>
            <a:cxnSpLocks noChangeShapeType="1"/>
          </p:cNvCxnSpPr>
          <p:nvPr userDrawn="1"/>
        </p:nvCxnSpPr>
        <p:spPr bwMode="auto">
          <a:xfrm>
            <a:off x="476250" y="2809875"/>
            <a:ext cx="11249025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8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3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5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F162960-C64A-40BA-B3E8-9B0D649A35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ліва текст справа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12"/>
          <p:cNvSpPr/>
          <p:nvPr userDrawn="1"/>
        </p:nvSpPr>
        <p:spPr>
          <a:xfrm>
            <a:off x="4384675" y="1179513"/>
            <a:ext cx="7340600" cy="4965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4"/>
          <p:cNvCxnSpPr/>
          <p:nvPr userDrawn="1"/>
        </p:nvCxnSpPr>
        <p:spPr>
          <a:xfrm>
            <a:off x="4210050" y="1179513"/>
            <a:ext cx="0" cy="4965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9"/>
          <p:cNvCxnSpPr/>
          <p:nvPr userDrawn="1"/>
        </p:nvCxnSpPr>
        <p:spPr>
          <a:xfrm flipH="1">
            <a:off x="477838" y="3362325"/>
            <a:ext cx="357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/>
          </p:nvPr>
        </p:nvSpPr>
        <p:spPr>
          <a:xfrm>
            <a:off x="477838" y="1179321"/>
            <a:ext cx="3578225" cy="1994066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477838" y="3551263"/>
            <a:ext cx="3578225" cy="259394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5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Номер слайда 14"/>
          <p:cNvSpPr>
            <a:spLocks noGrp="1"/>
          </p:cNvSpPr>
          <p:nvPr>
            <p:ph type="sldNum" sz="quarter" idx="16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5AD651-AECD-4DD5-8C89-4CB9A00356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, інфографі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12"/>
          <p:cNvSpPr/>
          <p:nvPr userDrawn="1"/>
        </p:nvSpPr>
        <p:spPr>
          <a:xfrm>
            <a:off x="4384675" y="1179513"/>
            <a:ext cx="7340600" cy="4965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4"/>
          <p:cNvCxnSpPr/>
          <p:nvPr userDrawn="1"/>
        </p:nvCxnSpPr>
        <p:spPr>
          <a:xfrm>
            <a:off x="4210050" y="1179513"/>
            <a:ext cx="0" cy="4965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477838" y="1203159"/>
            <a:ext cx="3578225" cy="38597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5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/>
          </p:nvPr>
        </p:nvSpPr>
        <p:spPr>
          <a:xfrm>
            <a:off x="1020278" y="5399773"/>
            <a:ext cx="3026159" cy="731520"/>
          </a:xfrm>
        </p:spPr>
        <p:txBody>
          <a:bodyPr anchor="b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Номер слайда 14"/>
          <p:cNvSpPr>
            <a:spLocks noGrp="1"/>
          </p:cNvSpPr>
          <p:nvPr>
            <p:ph type="sldNum" sz="quarter" idx="17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286CFA-CDA0-4EB8-8497-D306A09D5E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529638" y="5599113"/>
            <a:ext cx="330676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882188" y="5938838"/>
            <a:ext cx="9144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Рисунок 4"/>
          <p:cNvSpPr>
            <a:spLocks noGrp="1"/>
          </p:cNvSpPr>
          <p:nvPr>
            <p:ph type="pic" sz="quarter" idx="24"/>
          </p:nvPr>
        </p:nvSpPr>
        <p:spPr>
          <a:xfrm>
            <a:off x="0" y="304801"/>
            <a:ext cx="8096250" cy="6248400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20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/>
          </p:nvPr>
        </p:nvSpPr>
        <p:spPr>
          <a:xfrm>
            <a:off x="625642" y="4562374"/>
            <a:ext cx="6737684" cy="462013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/>
          </p:nvPr>
        </p:nvSpPr>
        <p:spPr>
          <a:xfrm>
            <a:off x="625642" y="5139890"/>
            <a:ext cx="6737684" cy="462013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 з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4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3"/>
          <p:cNvCxnSpPr/>
          <p:nvPr userDrawn="1"/>
        </p:nvCxnSpPr>
        <p:spPr>
          <a:xfrm>
            <a:off x="6096000" y="1212850"/>
            <a:ext cx="0" cy="4932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8"/>
          <p:cNvSpPr/>
          <p:nvPr userDrawn="1"/>
        </p:nvSpPr>
        <p:spPr>
          <a:xfrm>
            <a:off x="477838" y="1274763"/>
            <a:ext cx="5400675" cy="303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9"/>
          <p:cNvSpPr/>
          <p:nvPr userDrawn="1"/>
        </p:nvSpPr>
        <p:spPr>
          <a:xfrm>
            <a:off x="6315075" y="1274763"/>
            <a:ext cx="5410200" cy="303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26"/>
          <p:cNvSpPr/>
          <p:nvPr userDrawn="1"/>
        </p:nvSpPr>
        <p:spPr>
          <a:xfrm>
            <a:off x="477838" y="1582738"/>
            <a:ext cx="5400675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7"/>
          <p:cNvSpPr/>
          <p:nvPr userDrawn="1"/>
        </p:nvSpPr>
        <p:spPr>
          <a:xfrm>
            <a:off x="6313488" y="1582738"/>
            <a:ext cx="5411787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/>
          </p:nvPr>
        </p:nvSpPr>
        <p:spPr>
          <a:xfrm>
            <a:off x="477838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477838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6208269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/>
          </p:nvPr>
        </p:nvSpPr>
        <p:spPr>
          <a:xfrm>
            <a:off x="6208269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18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0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31" name="Объект 24"/>
          <p:cNvSpPr>
            <a:spLocks noGrp="1"/>
          </p:cNvSpPr>
          <p:nvPr>
            <p:ph sz="quarter" idx="2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Объект 24"/>
          <p:cNvSpPr>
            <a:spLocks noGrp="1"/>
          </p:cNvSpPr>
          <p:nvPr>
            <p:ph sz="quarter" idx="22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Номер слайда 14"/>
          <p:cNvSpPr>
            <a:spLocks noGrp="1"/>
          </p:cNvSpPr>
          <p:nvPr>
            <p:ph type="sldNum" sz="quarter" idx="23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A2AB8B-EDCF-4C7D-B750-E2D01FDFEB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20"/>
          <p:cNvSpPr/>
          <p:nvPr userDrawn="1"/>
        </p:nvSpPr>
        <p:spPr>
          <a:xfrm>
            <a:off x="477838" y="1274763"/>
            <a:ext cx="5400675" cy="303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21"/>
          <p:cNvSpPr/>
          <p:nvPr userDrawn="1"/>
        </p:nvSpPr>
        <p:spPr>
          <a:xfrm>
            <a:off x="6315075" y="1274763"/>
            <a:ext cx="5410200" cy="303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3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2"/>
          <p:cNvSpPr/>
          <p:nvPr userDrawn="1"/>
        </p:nvSpPr>
        <p:spPr>
          <a:xfrm>
            <a:off x="477838" y="1582738"/>
            <a:ext cx="5400675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9"/>
          <p:cNvSpPr/>
          <p:nvPr userDrawn="1"/>
        </p:nvSpPr>
        <p:spPr>
          <a:xfrm>
            <a:off x="6313488" y="1582738"/>
            <a:ext cx="5411787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27"/>
          <p:cNvCxnSpPr/>
          <p:nvPr userDrawn="1"/>
        </p:nvCxnSpPr>
        <p:spPr>
          <a:xfrm>
            <a:off x="6096000" y="1212850"/>
            <a:ext cx="0" cy="4932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477838" y="3871938"/>
            <a:ext cx="5399882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/>
          </p:nvPr>
        </p:nvSpPr>
        <p:spPr>
          <a:xfrm>
            <a:off x="6314281" y="3871938"/>
            <a:ext cx="5410550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26" name="Объект 24"/>
          <p:cNvSpPr>
            <a:spLocks noGrp="1"/>
          </p:cNvSpPr>
          <p:nvPr>
            <p:ph sz="quarter" idx="2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Объект 24"/>
          <p:cNvSpPr>
            <a:spLocks noGrp="1"/>
          </p:cNvSpPr>
          <p:nvPr>
            <p:ph sz="quarter" idx="22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Номер слайда 14"/>
          <p:cNvSpPr>
            <a:spLocks noGrp="1"/>
          </p:cNvSpPr>
          <p:nvPr>
            <p:ph type="sldNum" sz="quarter" idx="23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18CA26-4762-42B7-9917-D8E660C2D5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об'є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20"/>
          <p:cNvSpPr/>
          <p:nvPr userDrawn="1"/>
        </p:nvSpPr>
        <p:spPr>
          <a:xfrm>
            <a:off x="477838" y="1274763"/>
            <a:ext cx="5400675" cy="303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21"/>
          <p:cNvSpPr/>
          <p:nvPr userDrawn="1"/>
        </p:nvSpPr>
        <p:spPr>
          <a:xfrm>
            <a:off x="6315075" y="1274763"/>
            <a:ext cx="5410200" cy="303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003964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14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4425" y="6445250"/>
            <a:ext cx="638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2"/>
          <p:cNvSpPr/>
          <p:nvPr userDrawn="1"/>
        </p:nvSpPr>
        <p:spPr>
          <a:xfrm>
            <a:off x="477838" y="1582738"/>
            <a:ext cx="5400675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9"/>
          <p:cNvSpPr/>
          <p:nvPr userDrawn="1"/>
        </p:nvSpPr>
        <p:spPr>
          <a:xfrm>
            <a:off x="6313488" y="1582738"/>
            <a:ext cx="5411787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27"/>
          <p:cNvCxnSpPr/>
          <p:nvPr userDrawn="1"/>
        </p:nvCxnSpPr>
        <p:spPr>
          <a:xfrm>
            <a:off x="6096000" y="1212850"/>
            <a:ext cx="0" cy="4932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8" y="3808413"/>
            <a:ext cx="5400675" cy="303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2"/>
          <p:cNvSpPr/>
          <p:nvPr userDrawn="1"/>
        </p:nvSpPr>
        <p:spPr>
          <a:xfrm>
            <a:off x="6315075" y="3808413"/>
            <a:ext cx="5410200" cy="303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3"/>
          <p:cNvSpPr/>
          <p:nvPr userDrawn="1"/>
        </p:nvSpPr>
        <p:spPr>
          <a:xfrm>
            <a:off x="477838" y="4116388"/>
            <a:ext cx="5400675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4"/>
          <p:cNvSpPr/>
          <p:nvPr userDrawn="1"/>
        </p:nvSpPr>
        <p:spPr>
          <a:xfrm>
            <a:off x="6313488" y="4116388"/>
            <a:ext cx="5411787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26" name="Объект 24"/>
          <p:cNvSpPr>
            <a:spLocks noGrp="1"/>
          </p:cNvSpPr>
          <p:nvPr>
            <p:ph sz="quarter" idx="2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Объект 24"/>
          <p:cNvSpPr>
            <a:spLocks noGrp="1"/>
          </p:cNvSpPr>
          <p:nvPr>
            <p:ph sz="quarter" idx="22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23"/>
          </p:nvPr>
        </p:nvSpPr>
        <p:spPr>
          <a:xfrm>
            <a:off x="719139" y="382210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4"/>
          </p:nvPr>
        </p:nvSpPr>
        <p:spPr>
          <a:xfrm>
            <a:off x="6524625" y="382210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31" name="Объект 24"/>
          <p:cNvSpPr>
            <a:spLocks noGrp="1"/>
          </p:cNvSpPr>
          <p:nvPr>
            <p:ph sz="quarter" idx="25"/>
          </p:nvPr>
        </p:nvSpPr>
        <p:spPr>
          <a:xfrm>
            <a:off x="719138" y="420211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Объект 24"/>
          <p:cNvSpPr>
            <a:spLocks noGrp="1"/>
          </p:cNvSpPr>
          <p:nvPr>
            <p:ph sz="quarter" idx="26"/>
          </p:nvPr>
        </p:nvSpPr>
        <p:spPr>
          <a:xfrm>
            <a:off x="6524624" y="420211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Номер слайда 14"/>
          <p:cNvSpPr>
            <a:spLocks noGrp="1"/>
          </p:cNvSpPr>
          <p:nvPr>
            <p:ph type="sldNum" sz="quarter" idx="27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6EC2FB-9E82-4CF1-8844-E86FF99007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20;p21"/>
          <p:cNvCxnSpPr/>
          <p:nvPr userDrawn="1"/>
        </p:nvCxnSpPr>
        <p:spPr>
          <a:xfrm>
            <a:off x="228600" y="6334125"/>
            <a:ext cx="11684000" cy="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Текст 10"/>
          <p:cNvSpPr>
            <a:spLocks noGrp="1"/>
          </p:cNvSpPr>
          <p:nvPr>
            <p:ph type="body" sz="quarter" idx="15"/>
          </p:nvPr>
        </p:nvSpPr>
        <p:spPr>
          <a:xfrm>
            <a:off x="719138" y="1270000"/>
            <a:ext cx="10804525" cy="279400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11" name="Текст 18"/>
          <p:cNvSpPr>
            <a:spLocks noGrp="1"/>
          </p:cNvSpPr>
          <p:nvPr>
            <p:ph type="body" sz="quarter" idx="16"/>
          </p:nvPr>
        </p:nvSpPr>
        <p:spPr>
          <a:xfrm>
            <a:off x="719138" y="5673725"/>
            <a:ext cx="10804525" cy="2778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 err="1"/>
              <a:t>Образец текста</a:t>
            </a:r>
          </a:p>
        </p:txBody>
      </p:sp>
      <p:sp>
        <p:nvSpPr>
          <p:cNvPr id="12" name="Объект 2"/>
          <p:cNvSpPr>
            <a:spLocks noGrp="1"/>
          </p:cNvSpPr>
          <p:nvPr>
            <p:ph sz="quarter" idx="18"/>
          </p:nvPr>
        </p:nvSpPr>
        <p:spPr>
          <a:xfrm>
            <a:off x="719138" y="1752600"/>
            <a:ext cx="10804525" cy="381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9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CBDE56-1B53-4B92-A53C-8DCEDF317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7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3689350"/>
            <a:ext cx="12192000" cy="316865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/>
          </a:p>
        </p:txBody>
      </p:sp>
      <p:sp>
        <p:nvSpPr>
          <p:cNvPr id="5" name="Прямоугольник 5"/>
          <p:cNvSpPr/>
          <p:nvPr userDrawn="1"/>
        </p:nvSpPr>
        <p:spPr>
          <a:xfrm>
            <a:off x="477838" y="1312863"/>
            <a:ext cx="11247437" cy="2139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Google Shape;20;p21"/>
          <p:cNvCxnSpPr>
            <a:cxnSpLocks noChangeShapeType="1"/>
          </p:cNvCxnSpPr>
          <p:nvPr userDrawn="1"/>
        </p:nvCxnSpPr>
        <p:spPr bwMode="auto">
          <a:xfrm>
            <a:off x="228600" y="6334125"/>
            <a:ext cx="11684000" cy="0"/>
          </a:xfrm>
          <a:prstGeom prst="straightConnector1">
            <a:avLst/>
          </a:prstGeom>
          <a:noFill/>
          <a:ln w="9525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7" name="Picture 1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6451600"/>
            <a:ext cx="6365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26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931863" y="4187825"/>
            <a:ext cx="1873250" cy="40005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000" dirty="0">
                <a:solidFill>
                  <a:schemeClr val="bg1"/>
                </a:solidFill>
                <a:latin typeface="+mn-lt"/>
              </a:rPr>
              <a:t>Заголовок</a:t>
            </a:r>
            <a:endParaRPr lang="en-US" altLang="ko-KR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27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931863" y="4616450"/>
            <a:ext cx="1873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1400" dirty="0">
                <a:solidFill>
                  <a:schemeClr val="bg1"/>
                </a:solidFill>
                <a:latin typeface="+mn-lt"/>
              </a:rPr>
              <a:t>Текст</a:t>
            </a:r>
            <a:endParaRPr lang="en-US" altLang="ko-KR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Box 30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3754438" y="4187825"/>
            <a:ext cx="1873250" cy="40005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000" dirty="0">
                <a:solidFill>
                  <a:schemeClr val="bg1"/>
                </a:solidFill>
                <a:latin typeface="+mn-lt"/>
              </a:rPr>
              <a:t>Заголовок</a:t>
            </a:r>
            <a:endParaRPr lang="en-US" altLang="ko-KR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31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3754438" y="4616450"/>
            <a:ext cx="1873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1400" dirty="0">
                <a:solidFill>
                  <a:schemeClr val="bg1"/>
                </a:solidFill>
                <a:latin typeface="+mn-lt"/>
              </a:rPr>
              <a:t>Текст</a:t>
            </a:r>
            <a:endParaRPr lang="en-US" altLang="ko-KR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Box 34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6613525" y="4187825"/>
            <a:ext cx="1873250" cy="40005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000" dirty="0">
                <a:solidFill>
                  <a:schemeClr val="bg1"/>
                </a:solidFill>
                <a:latin typeface="+mn-lt"/>
              </a:rPr>
              <a:t>Заголовок</a:t>
            </a:r>
            <a:endParaRPr lang="en-US" altLang="ko-KR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xtBox 35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6613525" y="4616450"/>
            <a:ext cx="1873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1400" dirty="0">
                <a:solidFill>
                  <a:schemeClr val="bg1"/>
                </a:solidFill>
                <a:latin typeface="+mn-lt"/>
              </a:rPr>
              <a:t>Текст</a:t>
            </a:r>
            <a:endParaRPr lang="en-US" altLang="ko-KR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38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9436100" y="4187825"/>
            <a:ext cx="1874838" cy="40005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000" dirty="0">
                <a:solidFill>
                  <a:schemeClr val="bg1"/>
                </a:solidFill>
                <a:latin typeface="+mn-lt"/>
              </a:rPr>
              <a:t>Заголовок</a:t>
            </a:r>
            <a:endParaRPr lang="en-US" altLang="ko-KR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39">
            <a:extLst>
              <a:ext uri="{FF2B5EF4-FFF2-40B4-BE49-F238E27FC236}"/>
            </a:extLst>
          </p:cNvPr>
          <p:cNvSpPr txBox="1"/>
          <p:nvPr userDrawn="1"/>
        </p:nvSpPr>
        <p:spPr>
          <a:xfrm>
            <a:off x="9436100" y="4616450"/>
            <a:ext cx="18748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1400" dirty="0">
                <a:solidFill>
                  <a:schemeClr val="bg1"/>
                </a:solidFill>
                <a:latin typeface="+mn-lt"/>
              </a:rPr>
              <a:t>Текст</a:t>
            </a:r>
            <a:endParaRPr lang="en-US" altLang="ko-KR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78565" y="172626"/>
            <a:ext cx="11246266" cy="90541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13"/>
          </p:nvPr>
        </p:nvSpPr>
        <p:spPr>
          <a:xfrm>
            <a:off x="576263" y="1428750"/>
            <a:ext cx="11053762" cy="1909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4"/>
          </p:nvPr>
        </p:nvSpPr>
        <p:spPr>
          <a:xfrm>
            <a:off x="236538" y="6426200"/>
            <a:ext cx="615950" cy="300038"/>
          </a:xfrm>
        </p:spPr>
        <p:txBody>
          <a:bodyPr/>
          <a:lstStyle>
            <a:lvl1pPr algn="ctr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3CB6FE6-ADC3-4C89-AA8C-4CECB2BF6F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529638" y="5599113"/>
            <a:ext cx="330676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888538" y="5948363"/>
            <a:ext cx="925512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Рисунок 4"/>
          <p:cNvSpPr>
            <a:spLocks noGrp="1"/>
          </p:cNvSpPr>
          <p:nvPr>
            <p:ph type="pic" sz="quarter" idx="24"/>
          </p:nvPr>
        </p:nvSpPr>
        <p:spPr>
          <a:xfrm>
            <a:off x="0" y="304801"/>
            <a:ext cx="8096250" cy="6235699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20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/>
          </p:nvPr>
        </p:nvSpPr>
        <p:spPr>
          <a:xfrm>
            <a:off x="625642" y="4562374"/>
            <a:ext cx="6737684" cy="462013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/>
          </p:nvPr>
        </p:nvSpPr>
        <p:spPr>
          <a:xfrm>
            <a:off x="625642" y="5139890"/>
            <a:ext cx="6737684" cy="462013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2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6019800"/>
            <a:ext cx="9144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701351" y="3888418"/>
            <a:ext cx="4820560" cy="473939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2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6019800"/>
            <a:ext cx="9144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2875364" y="57150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/>
          </p:nvPr>
        </p:nvSpPr>
        <p:spPr>
          <a:xfrm>
            <a:off x="2875364" y="3067050"/>
            <a:ext cx="2998972" cy="78095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 userDrawn="1"/>
        </p:nvCxnSpPr>
        <p:spPr>
          <a:xfrm>
            <a:off x="338138" y="5537200"/>
            <a:ext cx="115157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2"/>
          <p:cNvCxnSpPr/>
          <p:nvPr userDrawn="1"/>
        </p:nvCxnSpPr>
        <p:spPr>
          <a:xfrm>
            <a:off x="6062663" y="533400"/>
            <a:ext cx="0" cy="4730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oogle Shape;21;p21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7688" y="6018213"/>
            <a:ext cx="9255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2"/>
          <p:cNvSpPr>
            <a:spLocks noGrp="1"/>
          </p:cNvSpPr>
          <p:nvPr>
            <p:ph type="body" sz="quarter" idx="18"/>
          </p:nvPr>
        </p:nvSpPr>
        <p:spPr>
          <a:xfrm>
            <a:off x="701351" y="3888418"/>
            <a:ext cx="4820560" cy="473939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C9EBB9-1478-411E-B8BB-0D387EADB361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59D11F-B757-431C-8F8E-069C8BC22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  <p:sldLayoutId id="2147483727" r:id="rId24"/>
    <p:sldLayoutId id="2147483728" r:id="rId25"/>
    <p:sldLayoutId id="2147483729" r:id="rId26"/>
    <p:sldLayoutId id="2147483730" r:id="rId27"/>
    <p:sldLayoutId id="2147483731" r:id="rId28"/>
    <p:sldLayoutId id="2147483732" r:id="rId29"/>
    <p:sldLayoutId id="2147483733" r:id="rId30"/>
    <p:sldLayoutId id="2147483734" r:id="rId31"/>
    <p:sldLayoutId id="2147483735" r:id="rId32"/>
    <p:sldLayoutId id="2147483736" r:id="rId33"/>
    <p:sldLayoutId id="2147483737" r:id="rId34"/>
    <p:sldLayoutId id="2147483738" r:id="rId35"/>
    <p:sldLayoutId id="2147483739" r:id="rId36"/>
    <p:sldLayoutId id="2147483740" r:id="rId37"/>
    <p:sldLayoutId id="2147483741" r:id="rId38"/>
    <p:sldLayoutId id="2147483742" r:id="rId39"/>
    <p:sldLayoutId id="2147483743" r:id="rId40"/>
    <p:sldLayoutId id="2147483744" r:id="rId41"/>
    <p:sldLayoutId id="2147483745" r:id="rId42"/>
    <p:sldLayoutId id="2147483746" r:id="rId43"/>
    <p:sldLayoutId id="2147483747" r:id="rId44"/>
    <p:sldLayoutId id="2147483748" r:id="rId45"/>
    <p:sldLayoutId id="2147483749" r:id="rId46"/>
    <p:sldLayoutId id="2147483750" r:id="rId47"/>
    <p:sldLayoutId id="2147483751" r:id="rId48"/>
    <p:sldLayoutId id="2147483752" r:id="rId49"/>
    <p:sldLayoutId id="2147483753" r:id="rId50"/>
    <p:sldLayoutId id="2147483754" r:id="rId51"/>
    <p:sldLayoutId id="2147483755" r:id="rId52"/>
    <p:sldLayoutId id="2147483756" r:id="rId53"/>
    <p:sldLayoutId id="2147483757" r:id="rId54"/>
    <p:sldLayoutId id="2147483758" r:id="rId55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28838"/>
            <a:ext cx="9144000" cy="2811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1"/>
                </a:solidFill>
              </a:rPr>
              <a:t>Програма цільового фінансування вразливих категорій бізнесу 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під час карантину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77838" y="173038"/>
            <a:ext cx="11247437" cy="904875"/>
          </a:xfrm>
        </p:spPr>
        <p:txBody>
          <a:bodyPr/>
          <a:lstStyle/>
          <a:p>
            <a:r>
              <a:rPr lang="uk-UA" smtClean="0"/>
              <a:t>Найчастіші питання</a:t>
            </a:r>
          </a:p>
        </p:txBody>
      </p:sp>
      <p:sp>
        <p:nvSpPr>
          <p:cNvPr id="69634" name="Номер слайда 14"/>
          <p:cNvSpPr>
            <a:spLocks noGrp="1"/>
          </p:cNvSpPr>
          <p:nvPr>
            <p:ph type="sldNum" sz="quarter" idx="19"/>
          </p:nvPr>
        </p:nvSpPr>
        <p:spPr bwMode="auto">
          <a:xfrm>
            <a:off x="11298238" y="6383338"/>
            <a:ext cx="615950" cy="3016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417E7D-C6B9-40E4-AD7C-9959117C2D5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858838" y="993775"/>
            <a:ext cx="101711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36" name="TextBox 3"/>
          <p:cNvSpPr txBox="1">
            <a:spLocks noChangeArrowheads="1"/>
          </p:cNvSpPr>
          <p:nvPr/>
        </p:nvSpPr>
        <p:spPr bwMode="auto">
          <a:xfrm>
            <a:off x="1557338" y="1760538"/>
            <a:ext cx="8259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Ідеологія програми – підтримка бізнесу шляхом стимулювання попиту </a:t>
            </a:r>
          </a:p>
        </p:txBody>
      </p:sp>
      <p:sp>
        <p:nvSpPr>
          <p:cNvPr id="69637" name="TextBox 17"/>
          <p:cNvSpPr txBox="1">
            <a:spLocks noChangeArrowheads="1"/>
          </p:cNvSpPr>
          <p:nvPr/>
        </p:nvSpPr>
        <p:spPr bwMode="auto">
          <a:xfrm>
            <a:off x="1528763" y="4368800"/>
            <a:ext cx="10004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MCC </a:t>
            </a:r>
            <a:r>
              <a:rPr lang="ru-RU"/>
              <a:t>код - </a:t>
            </a:r>
            <a:r>
              <a:rPr lang="uk-UA"/>
              <a:t>це код, який закріплюється за платіжним терміналом банком, використовується для класифікації бізнесу за видами товарів або послуг, які він надає</a:t>
            </a:r>
          </a:p>
        </p:txBody>
      </p:sp>
      <p:sp>
        <p:nvSpPr>
          <p:cNvPr id="69638" name="TextBox 19"/>
          <p:cNvSpPr txBox="1">
            <a:spLocks noChangeArrowheads="1"/>
          </p:cNvSpPr>
          <p:nvPr/>
        </p:nvSpPr>
        <p:spPr bwMode="auto">
          <a:xfrm>
            <a:off x="1506538" y="2670175"/>
            <a:ext cx="9875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Одна з умов участі в програмі громадянина — «зелений сертифікат» на момент звернення</a:t>
            </a:r>
          </a:p>
        </p:txBody>
      </p:sp>
      <p:sp>
        <p:nvSpPr>
          <p:cNvPr id="69639" name="TextBox 20"/>
          <p:cNvSpPr txBox="1">
            <a:spLocks noChangeArrowheads="1"/>
          </p:cNvSpPr>
          <p:nvPr/>
        </p:nvSpPr>
        <p:spPr bwMode="auto">
          <a:xfrm>
            <a:off x="1506538" y="3609975"/>
            <a:ext cx="10407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На другому етапі програми планується альтернативний механізм нарахування коштів (</a:t>
            </a:r>
            <a:r>
              <a:rPr lang="en-US"/>
              <a:t>o</a:t>
            </a:r>
            <a:r>
              <a:rPr lang="en-US">
                <a:solidFill>
                  <a:schemeClr val="accent1"/>
                </a:solidFill>
              </a:rPr>
              <a:t>ffline</a:t>
            </a:r>
            <a:r>
              <a:rPr lang="uk-UA"/>
              <a:t>)</a:t>
            </a:r>
          </a:p>
        </p:txBody>
      </p:sp>
      <p:sp>
        <p:nvSpPr>
          <p:cNvPr id="69640" name="TextBox 21"/>
          <p:cNvSpPr txBox="1">
            <a:spLocks noChangeArrowheads="1"/>
          </p:cNvSpPr>
          <p:nvPr/>
        </p:nvSpPr>
        <p:spPr bwMode="auto">
          <a:xfrm>
            <a:off x="1563688" y="5426075"/>
            <a:ext cx="101139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Для протидії шахрайству створюється спеціальна команда, що буде забезпечувати цільове використання підтримки </a:t>
            </a:r>
          </a:p>
          <a:p>
            <a:endParaRPr lang="ru-RU"/>
          </a:p>
        </p:txBody>
      </p:sp>
      <p:sp>
        <p:nvSpPr>
          <p:cNvPr id="23" name="Овал 22">
            <a:extLst>
              <a:ext uri="{FF2B5EF4-FFF2-40B4-BE49-F238E27FC236}"/>
            </a:extLst>
          </p:cNvPr>
          <p:cNvSpPr/>
          <p:nvPr/>
        </p:nvSpPr>
        <p:spPr>
          <a:xfrm>
            <a:off x="501650" y="1371600"/>
            <a:ext cx="260350" cy="252413"/>
          </a:xfrm>
          <a:prstGeom prst="ellipse">
            <a:avLst/>
          </a:prstGeom>
          <a:solidFill>
            <a:srgbClr val="00396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4" name="Овал 23">
            <a:extLst>
              <a:ext uri="{FF2B5EF4-FFF2-40B4-BE49-F238E27FC236}"/>
            </a:extLst>
          </p:cNvPr>
          <p:cNvSpPr/>
          <p:nvPr/>
        </p:nvSpPr>
        <p:spPr>
          <a:xfrm>
            <a:off x="501650" y="2236788"/>
            <a:ext cx="260350" cy="250825"/>
          </a:xfrm>
          <a:prstGeom prst="ellipse">
            <a:avLst/>
          </a:prstGeom>
          <a:solidFill>
            <a:srgbClr val="00BB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5" name="Овал 24">
            <a:extLst>
              <a:ext uri="{FF2B5EF4-FFF2-40B4-BE49-F238E27FC236}"/>
            </a:extLst>
          </p:cNvPr>
          <p:cNvSpPr/>
          <p:nvPr/>
        </p:nvSpPr>
        <p:spPr>
          <a:xfrm>
            <a:off x="501650" y="3149600"/>
            <a:ext cx="260350" cy="250825"/>
          </a:xfrm>
          <a:prstGeom prst="ellipse">
            <a:avLst/>
          </a:prstGeom>
          <a:solidFill>
            <a:srgbClr val="A7C53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6" name="Овал 25">
            <a:extLst>
              <a:ext uri="{FF2B5EF4-FFF2-40B4-BE49-F238E27FC236}"/>
            </a:extLst>
          </p:cNvPr>
          <p:cNvSpPr/>
          <p:nvPr/>
        </p:nvSpPr>
        <p:spPr>
          <a:xfrm>
            <a:off x="501650" y="4144963"/>
            <a:ext cx="260350" cy="250825"/>
          </a:xfrm>
          <a:prstGeom prst="ellipse">
            <a:avLst/>
          </a:prstGeom>
          <a:solidFill>
            <a:srgbClr val="F15B4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27" name="Пряма сполучна лінія 26">
            <a:extLst>
              <a:ext uri="{FF2B5EF4-FFF2-40B4-BE49-F238E27FC236}"/>
            </a:extLst>
          </p:cNvPr>
          <p:cNvCxnSpPr>
            <a:stCxn id="23" idx="4"/>
            <a:endCxn id="24" idx="0"/>
          </p:cNvCxnSpPr>
          <p:nvPr/>
        </p:nvCxnSpPr>
        <p:spPr>
          <a:xfrm flipH="1">
            <a:off x="631825" y="1624013"/>
            <a:ext cx="0" cy="61277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сполучна лінія 27">
            <a:extLst>
              <a:ext uri="{FF2B5EF4-FFF2-40B4-BE49-F238E27FC236}"/>
            </a:extLst>
          </p:cNvPr>
          <p:cNvCxnSpPr>
            <a:stCxn id="24" idx="4"/>
            <a:endCxn id="25" idx="0"/>
          </p:cNvCxnSpPr>
          <p:nvPr/>
        </p:nvCxnSpPr>
        <p:spPr>
          <a:xfrm flipH="1">
            <a:off x="631825" y="2487613"/>
            <a:ext cx="0" cy="661987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/>
            </a:extLst>
          </p:cNvPr>
          <p:cNvCxnSpPr>
            <a:stCxn id="25" idx="4"/>
            <a:endCxn id="26" idx="0"/>
          </p:cNvCxnSpPr>
          <p:nvPr/>
        </p:nvCxnSpPr>
        <p:spPr>
          <a:xfrm>
            <a:off x="631825" y="3400425"/>
            <a:ext cx="0" cy="74453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/>
            </a:extLst>
          </p:cNvPr>
          <p:cNvSpPr txBox="1"/>
          <p:nvPr/>
        </p:nvSpPr>
        <p:spPr>
          <a:xfrm>
            <a:off x="1133475" y="1371600"/>
            <a:ext cx="82597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Чому програма має саме такий дизайн?</a:t>
            </a:r>
          </a:p>
        </p:txBody>
      </p:sp>
      <p:sp>
        <p:nvSpPr>
          <p:cNvPr id="35" name="TextBox 34">
            <a:extLst>
              <a:ext uri="{FF2B5EF4-FFF2-40B4-BE49-F238E27FC236}"/>
            </a:extLst>
          </p:cNvPr>
          <p:cNvSpPr txBox="1"/>
          <p:nvPr/>
        </p:nvSpPr>
        <p:spPr>
          <a:xfrm>
            <a:off x="1133475" y="2224088"/>
            <a:ext cx="9150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Чи зможе особа отримати кошти, якщо вона вакцинувалась після старту програми?</a:t>
            </a:r>
          </a:p>
        </p:txBody>
      </p:sp>
      <p:sp>
        <p:nvSpPr>
          <p:cNvPr id="36" name="TextBox 35">
            <a:extLst>
              <a:ext uri="{FF2B5EF4-FFF2-40B4-BE49-F238E27FC236}"/>
            </a:extLst>
          </p:cNvPr>
          <p:cNvSpPr txBox="1"/>
          <p:nvPr/>
        </p:nvSpPr>
        <p:spPr>
          <a:xfrm>
            <a:off x="1133475" y="3171825"/>
            <a:ext cx="91503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Чи можна буде отримати кошти не використовуючи застосунок «Дія»</a:t>
            </a:r>
          </a:p>
        </p:txBody>
      </p:sp>
      <p:sp>
        <p:nvSpPr>
          <p:cNvPr id="37" name="TextBox 36">
            <a:extLst>
              <a:ext uri="{FF2B5EF4-FFF2-40B4-BE49-F238E27FC236}"/>
            </a:extLst>
          </p:cNvPr>
          <p:cNvSpPr txBox="1"/>
          <p:nvPr/>
        </p:nvSpPr>
        <p:spPr>
          <a:xfrm>
            <a:off x="1133475" y="4049713"/>
            <a:ext cx="9150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Що таке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MCC 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код?</a:t>
            </a:r>
          </a:p>
        </p:txBody>
      </p:sp>
      <p:sp>
        <p:nvSpPr>
          <p:cNvPr id="38" name="TextBox 37">
            <a:extLst>
              <a:ext uri="{FF2B5EF4-FFF2-40B4-BE49-F238E27FC236}"/>
            </a:extLst>
          </p:cNvPr>
          <p:cNvSpPr txBox="1"/>
          <p:nvPr/>
        </p:nvSpPr>
        <p:spPr>
          <a:xfrm>
            <a:off x="1133475" y="5033963"/>
            <a:ext cx="82597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Як протидіяти шахрайству? </a:t>
            </a:r>
          </a:p>
        </p:txBody>
      </p:sp>
      <p:sp>
        <p:nvSpPr>
          <p:cNvPr id="45" name="Овал 44">
            <a:extLst>
              <a:ext uri="{FF2B5EF4-FFF2-40B4-BE49-F238E27FC236}"/>
            </a:extLst>
          </p:cNvPr>
          <p:cNvSpPr/>
          <p:nvPr/>
        </p:nvSpPr>
        <p:spPr>
          <a:xfrm>
            <a:off x="506413" y="5189538"/>
            <a:ext cx="260350" cy="252412"/>
          </a:xfrm>
          <a:prstGeom prst="ellipse">
            <a:avLst/>
          </a:prstGeom>
          <a:solidFill>
            <a:srgbClr val="00905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46" name="Пряма сполучна лінія 45">
            <a:extLst>
              <a:ext uri="{FF2B5EF4-FFF2-40B4-BE49-F238E27FC236}"/>
            </a:extLst>
          </p:cNvPr>
          <p:cNvCxnSpPr>
            <a:cxnSpLocks/>
            <a:stCxn id="26" idx="4"/>
            <a:endCxn id="45" idx="0"/>
          </p:cNvCxnSpPr>
          <p:nvPr/>
        </p:nvCxnSpPr>
        <p:spPr>
          <a:xfrm>
            <a:off x="631825" y="4395788"/>
            <a:ext cx="4763" cy="79375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>
          <a:xfrm>
            <a:off x="477838" y="173038"/>
            <a:ext cx="11247437" cy="904875"/>
          </a:xfrm>
        </p:spPr>
        <p:txBody>
          <a:bodyPr/>
          <a:lstStyle/>
          <a:p>
            <a:r>
              <a:rPr lang="uk-UA" smtClean="0"/>
              <a:t>Переваги Програми </a:t>
            </a:r>
            <a:r>
              <a:rPr lang="uk-UA" smtClean="0">
                <a:solidFill>
                  <a:schemeClr val="accent1"/>
                </a:solidFill>
              </a:rPr>
              <a:t>«єПідтримка»</a:t>
            </a:r>
            <a:endParaRPr lang="uk-UA" smtClean="0"/>
          </a:p>
        </p:txBody>
      </p:sp>
      <p:sp>
        <p:nvSpPr>
          <p:cNvPr id="61442" name="Номер слайда 14"/>
          <p:cNvSpPr>
            <a:spLocks noGrp="1"/>
          </p:cNvSpPr>
          <p:nvPr>
            <p:ph type="sldNum" sz="quarter" idx="19"/>
          </p:nvPr>
        </p:nvSpPr>
        <p:spPr bwMode="auto">
          <a:xfrm>
            <a:off x="11298238" y="6383338"/>
            <a:ext cx="615950" cy="3016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6852C0-F79D-4D32-911B-5574CB79725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858838" y="993775"/>
            <a:ext cx="101711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4" name="TextBox 13"/>
          <p:cNvSpPr txBox="1">
            <a:spLocks noChangeArrowheads="1"/>
          </p:cNvSpPr>
          <p:nvPr/>
        </p:nvSpPr>
        <p:spPr bwMode="auto">
          <a:xfrm>
            <a:off x="1885950" y="1895475"/>
            <a:ext cx="98393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>
                <a:solidFill>
                  <a:schemeClr val="accent1"/>
                </a:solidFill>
              </a:rPr>
              <a:t>Спрямована фінансова підтримка </a:t>
            </a:r>
            <a:r>
              <a:rPr lang="uk-UA" sz="2400">
                <a:solidFill>
                  <a:schemeClr val="accent1"/>
                </a:solidFill>
              </a:rPr>
              <a:t>під час карантину </a:t>
            </a:r>
            <a:r>
              <a:rPr lang="uk-UA" sz="2400" b="1">
                <a:solidFill>
                  <a:schemeClr val="accent1"/>
                </a:solidFill>
              </a:rPr>
              <a:t>найбільш вразливих категорій бізнесу</a:t>
            </a:r>
          </a:p>
        </p:txBody>
      </p:sp>
      <p:sp>
        <p:nvSpPr>
          <p:cNvPr id="15" name="Oval 42">
            <a:extLst>
              <a:ext uri="{FF2B5EF4-FFF2-40B4-BE49-F238E27FC236}"/>
            </a:extLst>
          </p:cNvPr>
          <p:cNvSpPr/>
          <p:nvPr/>
        </p:nvSpPr>
        <p:spPr>
          <a:xfrm>
            <a:off x="858838" y="1903413"/>
            <a:ext cx="749300" cy="7445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/>
              <a:t>1</a:t>
            </a:r>
          </a:p>
        </p:txBody>
      </p:sp>
      <p:sp>
        <p:nvSpPr>
          <p:cNvPr id="16" name="Oval 42">
            <a:extLst>
              <a:ext uri="{FF2B5EF4-FFF2-40B4-BE49-F238E27FC236}"/>
            </a:extLst>
          </p:cNvPr>
          <p:cNvSpPr/>
          <p:nvPr/>
        </p:nvSpPr>
        <p:spPr>
          <a:xfrm>
            <a:off x="858838" y="2840038"/>
            <a:ext cx="749300" cy="7445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/>
              <a:t>2</a:t>
            </a:r>
          </a:p>
        </p:txBody>
      </p:sp>
      <p:sp>
        <p:nvSpPr>
          <p:cNvPr id="18" name="Oval 42">
            <a:extLst>
              <a:ext uri="{FF2B5EF4-FFF2-40B4-BE49-F238E27FC236}"/>
            </a:extLst>
          </p:cNvPr>
          <p:cNvSpPr/>
          <p:nvPr/>
        </p:nvSpPr>
        <p:spPr>
          <a:xfrm>
            <a:off x="858838" y="3790950"/>
            <a:ext cx="749300" cy="7445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/>
              <a:t>3</a:t>
            </a:r>
          </a:p>
        </p:txBody>
      </p:sp>
      <p:sp>
        <p:nvSpPr>
          <p:cNvPr id="61448" name="TextBox 18"/>
          <p:cNvSpPr txBox="1">
            <a:spLocks noChangeArrowheads="1"/>
          </p:cNvSpPr>
          <p:nvPr/>
        </p:nvSpPr>
        <p:spPr bwMode="auto">
          <a:xfrm>
            <a:off x="1885950" y="2854325"/>
            <a:ext cx="94122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>
                <a:solidFill>
                  <a:schemeClr val="accent1"/>
                </a:solidFill>
              </a:rPr>
              <a:t>Фінансова підтримка громадян України </a:t>
            </a:r>
            <a:r>
              <a:rPr lang="uk-UA" sz="2400">
                <a:solidFill>
                  <a:schemeClr val="accent1"/>
                </a:solidFill>
              </a:rPr>
              <a:t>у спортивному та культурному розвитку</a:t>
            </a:r>
            <a:endParaRPr lang="uk-UA" sz="2400" b="1">
              <a:solidFill>
                <a:schemeClr val="accent1"/>
              </a:solidFill>
            </a:endParaRPr>
          </a:p>
        </p:txBody>
      </p:sp>
      <p:sp>
        <p:nvSpPr>
          <p:cNvPr id="61449" name="TextBox 19"/>
          <p:cNvSpPr txBox="1">
            <a:spLocks noChangeArrowheads="1"/>
          </p:cNvSpPr>
          <p:nvPr/>
        </p:nvSpPr>
        <p:spPr bwMode="auto">
          <a:xfrm>
            <a:off x="1885950" y="3944938"/>
            <a:ext cx="1002823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>
                <a:solidFill>
                  <a:schemeClr val="accent1"/>
                </a:solidFill>
              </a:rPr>
              <a:t>Стимулювання вакцинації </a:t>
            </a:r>
            <a:r>
              <a:rPr lang="uk-UA" sz="2400">
                <a:solidFill>
                  <a:schemeClr val="accent1"/>
                </a:solidFill>
              </a:rPr>
              <a:t>населення та боротьба з коронавірусом</a:t>
            </a:r>
            <a:endParaRPr lang="uk-UA" sz="2400" b="1">
              <a:solidFill>
                <a:schemeClr val="accent1"/>
              </a:solidFill>
            </a:endParaRPr>
          </a:p>
        </p:txBody>
      </p:sp>
      <p:sp>
        <p:nvSpPr>
          <p:cNvPr id="11" name="Oval 42">
            <a:extLst>
              <a:ext uri="{FF2B5EF4-FFF2-40B4-BE49-F238E27FC236}"/>
            </a:extLst>
          </p:cNvPr>
          <p:cNvSpPr/>
          <p:nvPr/>
        </p:nvSpPr>
        <p:spPr>
          <a:xfrm>
            <a:off x="858838" y="4727575"/>
            <a:ext cx="749300" cy="7445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/>
              <a:t>4</a:t>
            </a:r>
          </a:p>
        </p:txBody>
      </p:sp>
      <p:sp>
        <p:nvSpPr>
          <p:cNvPr id="61451" name="TextBox 11"/>
          <p:cNvSpPr txBox="1">
            <a:spLocks noChangeArrowheads="1"/>
          </p:cNvSpPr>
          <p:nvPr/>
        </p:nvSpPr>
        <p:spPr bwMode="auto">
          <a:xfrm>
            <a:off x="1885950" y="4730750"/>
            <a:ext cx="94122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>
                <a:solidFill>
                  <a:schemeClr val="accent1"/>
                </a:solidFill>
              </a:rPr>
              <a:t>Популяризація безготівкової економіки</a:t>
            </a:r>
            <a:r>
              <a:rPr lang="en-US" sz="2400" b="1">
                <a:solidFill>
                  <a:schemeClr val="accent1"/>
                </a:solidFill>
              </a:rPr>
              <a:t> </a:t>
            </a:r>
            <a:r>
              <a:rPr lang="uk-UA" sz="2400">
                <a:solidFill>
                  <a:schemeClr val="accent1"/>
                </a:solidFill>
              </a:rPr>
              <a:t>та підтримка </a:t>
            </a:r>
            <a:r>
              <a:rPr lang="uk-UA" sz="2400" b="1">
                <a:solidFill>
                  <a:schemeClr val="accent1"/>
                </a:solidFill>
              </a:rPr>
              <a:t>«білого бізнесу»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>
          <a:xfrm>
            <a:off x="477838" y="600075"/>
            <a:ext cx="11247437" cy="904875"/>
          </a:xfrm>
        </p:spPr>
        <p:txBody>
          <a:bodyPr/>
          <a:lstStyle/>
          <a:p>
            <a:r>
              <a:rPr lang="uk-UA" smtClean="0"/>
              <a:t>Рішення</a:t>
            </a:r>
          </a:p>
        </p:txBody>
      </p:sp>
      <p:sp>
        <p:nvSpPr>
          <p:cNvPr id="26" name="TextBox 25">
            <a:extLst>
              <a:ext uri="{FF2B5EF4-FFF2-40B4-BE49-F238E27FC236}"/>
            </a:extLst>
          </p:cNvPr>
          <p:cNvSpPr txBox="1"/>
          <p:nvPr/>
        </p:nvSpPr>
        <p:spPr>
          <a:xfrm>
            <a:off x="831850" y="2749550"/>
            <a:ext cx="10788650" cy="2311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1"/>
                </a:solidFill>
                <a:latin typeface="+mn-lt"/>
              </a:rPr>
              <a:t>Державна підтримка складе </a:t>
            </a:r>
            <a:r>
              <a:rPr lang="uk-UA" sz="2400" b="1" dirty="0">
                <a:solidFill>
                  <a:schemeClr val="accent1"/>
                </a:solidFill>
                <a:latin typeface="+mn-lt"/>
              </a:rPr>
              <a:t>не менше </a:t>
            </a:r>
            <a:r>
              <a:rPr lang="uk-UA" sz="2800" b="1" dirty="0">
                <a:solidFill>
                  <a:schemeClr val="accent1"/>
                </a:solidFill>
                <a:latin typeface="+mn-lt"/>
              </a:rPr>
              <a:t>3</a:t>
            </a:r>
            <a:r>
              <a:rPr lang="uk-UA" sz="2400" b="1" dirty="0">
                <a:solidFill>
                  <a:schemeClr val="accent1"/>
                </a:solidFill>
                <a:latin typeface="+mn-lt"/>
              </a:rPr>
              <a:t> млрд грн у 2021 р. </a:t>
            </a:r>
            <a:r>
              <a:rPr lang="uk-UA" sz="2400" dirty="0">
                <a:solidFill>
                  <a:schemeClr val="accent1"/>
                </a:solidFill>
                <a:latin typeface="+mn-lt"/>
              </a:rPr>
              <a:t>Планується надалі збільшення фінансування в залежності від участі громадян у Програмі</a:t>
            </a:r>
          </a:p>
          <a:p>
            <a:pPr marL="457200" indent="-457200" fontAlgn="auto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2400" dirty="0">
              <a:solidFill>
                <a:schemeClr val="accent1"/>
              </a:solidFill>
              <a:latin typeface="+mn-lt"/>
            </a:endParaRPr>
          </a:p>
          <a:p>
            <a:pPr marL="457200" indent="-457200" fontAlgn="auto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1"/>
                </a:solidFill>
                <a:latin typeface="+mn-lt"/>
              </a:rPr>
              <a:t>Розмір виплати на 1 людину складе </a:t>
            </a:r>
            <a:r>
              <a:rPr lang="uk-UA" sz="2800" b="1" dirty="0">
                <a:solidFill>
                  <a:schemeClr val="accent1"/>
                </a:solidFill>
                <a:latin typeface="+mn-lt"/>
              </a:rPr>
              <a:t>1000</a:t>
            </a:r>
            <a:r>
              <a:rPr lang="uk-UA" sz="2400" b="1" dirty="0">
                <a:solidFill>
                  <a:schemeClr val="accent1"/>
                </a:solidFill>
                <a:latin typeface="+mn-lt"/>
              </a:rPr>
              <a:t> грн</a:t>
            </a:r>
          </a:p>
          <a:p>
            <a:pPr fontAlgn="auto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uk-UA" sz="24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/>
            </a:extLst>
          </p:cNvPr>
          <p:cNvSpPr txBox="1"/>
          <p:nvPr/>
        </p:nvSpPr>
        <p:spPr>
          <a:xfrm>
            <a:off x="858838" y="1528763"/>
            <a:ext cx="10564812" cy="757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3"/>
                </a:solidFill>
                <a:latin typeface="+mn-lt"/>
              </a:rPr>
              <a:t>Цільове фінансування бізнесу від держави шляхом надання підтримки громадянам України</a:t>
            </a:r>
            <a:endParaRPr lang="x-none" sz="2400" b="1" dirty="0">
              <a:solidFill>
                <a:schemeClr val="accent3"/>
              </a:solidFill>
              <a:latin typeface="+mn-lt"/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858838" y="2460625"/>
            <a:ext cx="105648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69" name="Номер слайда 14"/>
          <p:cNvSpPr>
            <a:spLocks noGrp="1"/>
          </p:cNvSpPr>
          <p:nvPr>
            <p:ph type="sldNum" sz="quarter" idx="19"/>
          </p:nvPr>
        </p:nvSpPr>
        <p:spPr bwMode="auto">
          <a:xfrm>
            <a:off x="11298238" y="6383338"/>
            <a:ext cx="615950" cy="3016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12F575-0616-4C1F-9817-41C5044A5C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>
          <a:xfrm>
            <a:off x="477838" y="173038"/>
            <a:ext cx="11247437" cy="904875"/>
          </a:xfrm>
        </p:spPr>
        <p:txBody>
          <a:bodyPr/>
          <a:lstStyle/>
          <a:p>
            <a:r>
              <a:rPr lang="uk-UA" smtClean="0"/>
              <a:t>Громадяни: Умови надання фінансової підтримки (1/2)</a:t>
            </a:r>
          </a:p>
        </p:txBody>
      </p:sp>
      <p:sp>
        <p:nvSpPr>
          <p:cNvPr id="63490" name="Номер слайда 14"/>
          <p:cNvSpPr>
            <a:spLocks noGrp="1"/>
          </p:cNvSpPr>
          <p:nvPr>
            <p:ph type="sldNum" sz="quarter" idx="19"/>
          </p:nvPr>
        </p:nvSpPr>
        <p:spPr bwMode="auto">
          <a:xfrm>
            <a:off x="11298238" y="6383338"/>
            <a:ext cx="615950" cy="3016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894E90-1C0A-4800-BBDD-E0783110D41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858838" y="993775"/>
            <a:ext cx="101711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3833813" y="1395413"/>
            <a:ext cx="7464425" cy="4184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1"/>
                </a:solidFill>
                <a:latin typeface="+mn-lt"/>
              </a:rPr>
              <a:t>Участь у програмі приймають </a:t>
            </a:r>
            <a:r>
              <a:rPr lang="uk-UA" sz="2400" b="1" dirty="0">
                <a:solidFill>
                  <a:schemeClr val="accent1"/>
                </a:solidFill>
                <a:latin typeface="+mn-lt"/>
              </a:rPr>
              <a:t>всі громадяни України, які досягли 18 років</a:t>
            </a:r>
            <a:r>
              <a:rPr lang="uk-UA" sz="2400" b="1" baseline="30000" dirty="0">
                <a:solidFill>
                  <a:schemeClr val="accent1"/>
                </a:solidFill>
                <a:latin typeface="+mn-lt"/>
              </a:rPr>
              <a:t>1</a:t>
            </a:r>
          </a:p>
          <a:p>
            <a:pPr marL="342900" indent="-342900" algn="just" fontAlgn="auto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2"/>
                </a:solidFill>
                <a:latin typeface="+mn-lt"/>
              </a:rPr>
              <a:t>Обов’язковою вимогою – </a:t>
            </a:r>
            <a:r>
              <a:rPr lang="uk-UA" sz="2400" b="1" dirty="0">
                <a:solidFill>
                  <a:schemeClr val="accent2"/>
                </a:solidFill>
                <a:latin typeface="+mn-lt"/>
              </a:rPr>
              <a:t>«зелений сертифікат», </a:t>
            </a:r>
            <a:r>
              <a:rPr lang="uk-UA" sz="2400" dirty="0">
                <a:solidFill>
                  <a:schemeClr val="accent2"/>
                </a:solidFill>
                <a:latin typeface="+mn-lt"/>
              </a:rPr>
              <a:t>підтверджений у застосунку Дія</a:t>
            </a:r>
          </a:p>
          <a:p>
            <a:pPr marL="342900" indent="-342900" algn="just" fontAlgn="auto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3"/>
                </a:solidFill>
                <a:latin typeface="+mn-lt"/>
              </a:rPr>
              <a:t>Термін дії Програми – 1 рік (</a:t>
            </a:r>
            <a:r>
              <a:rPr lang="uk-UA" sz="2400" b="1" dirty="0">
                <a:solidFill>
                  <a:schemeClr val="accent3"/>
                </a:solidFill>
                <a:latin typeface="+mn-lt"/>
              </a:rPr>
              <a:t>з</a:t>
            </a:r>
            <a:r>
              <a:rPr lang="uk-UA" sz="2400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uk-UA" sz="2400" b="1" dirty="0">
                <a:solidFill>
                  <a:schemeClr val="accent3"/>
                </a:solidFill>
                <a:latin typeface="+mn-lt"/>
              </a:rPr>
              <a:t>19.12.2021 </a:t>
            </a:r>
            <a:r>
              <a:rPr lang="uk-UA" sz="2400" dirty="0">
                <a:solidFill>
                  <a:schemeClr val="accent3"/>
                </a:solidFill>
                <a:latin typeface="+mn-lt"/>
              </a:rPr>
              <a:t>до </a:t>
            </a:r>
            <a:r>
              <a:rPr lang="uk-UA" sz="2400" b="1" dirty="0">
                <a:solidFill>
                  <a:schemeClr val="accent3"/>
                </a:solidFill>
                <a:latin typeface="+mn-lt"/>
              </a:rPr>
              <a:t>18.12.2022</a:t>
            </a:r>
            <a:r>
              <a:rPr lang="uk-UA" sz="2400" dirty="0">
                <a:solidFill>
                  <a:schemeClr val="accent3"/>
                </a:solidFill>
                <a:latin typeface="+mn-lt"/>
              </a:rPr>
              <a:t>)</a:t>
            </a:r>
          </a:p>
          <a:p>
            <a:pPr marL="342900" indent="-342900" algn="just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3"/>
                </a:solidFill>
                <a:latin typeface="+mn-lt"/>
              </a:rPr>
              <a:t>Громадянин може </a:t>
            </a:r>
            <a:r>
              <a:rPr lang="uk-UA" sz="2400" b="1" dirty="0">
                <a:solidFill>
                  <a:schemeClr val="accent3"/>
                </a:solidFill>
                <a:latin typeface="+mn-lt"/>
              </a:rPr>
              <a:t>скористатися</a:t>
            </a:r>
            <a:r>
              <a:rPr lang="uk-UA" sz="2400" dirty="0">
                <a:solidFill>
                  <a:schemeClr val="accent3"/>
                </a:solidFill>
                <a:latin typeface="+mn-lt"/>
              </a:rPr>
              <a:t> нарахованою сумою </a:t>
            </a:r>
            <a:r>
              <a:rPr lang="uk-UA" sz="2400" b="1" dirty="0">
                <a:solidFill>
                  <a:schemeClr val="accent3"/>
                </a:solidFill>
                <a:latin typeface="+mn-lt"/>
              </a:rPr>
              <a:t>протягом 4 місяців </a:t>
            </a:r>
            <a:r>
              <a:rPr lang="uk-UA" sz="2400" dirty="0">
                <a:solidFill>
                  <a:schemeClr val="accent3"/>
                </a:solidFill>
                <a:latin typeface="+mn-lt"/>
              </a:rPr>
              <a:t>після отримання</a:t>
            </a:r>
            <a:r>
              <a:rPr lang="uk-UA" sz="2400" b="1" dirty="0">
                <a:solidFill>
                  <a:schemeClr val="accent3"/>
                </a:solidFill>
                <a:latin typeface="+mn-lt"/>
              </a:rPr>
              <a:t> </a:t>
            </a:r>
            <a:br>
              <a:rPr lang="uk-UA" sz="2400" b="1" dirty="0">
                <a:solidFill>
                  <a:schemeClr val="accent3"/>
                </a:solidFill>
                <a:latin typeface="+mn-lt"/>
              </a:rPr>
            </a:br>
            <a:r>
              <a:rPr lang="uk-UA" sz="2400" dirty="0">
                <a:solidFill>
                  <a:schemeClr val="accent3"/>
                </a:solidFill>
                <a:latin typeface="+mn-lt"/>
              </a:rPr>
              <a:t>(у разі невикористання, сума буде повернена до Держбюджету)</a:t>
            </a:r>
          </a:p>
        </p:txBody>
      </p:sp>
      <p:sp>
        <p:nvSpPr>
          <p:cNvPr id="63493" name="TextBox 2"/>
          <p:cNvSpPr txBox="1">
            <a:spLocks noChangeArrowheads="1"/>
          </p:cNvSpPr>
          <p:nvPr/>
        </p:nvSpPr>
        <p:spPr bwMode="auto">
          <a:xfrm>
            <a:off x="1776413" y="1335088"/>
            <a:ext cx="22336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Віковий критерій</a:t>
            </a:r>
          </a:p>
        </p:txBody>
      </p:sp>
      <p:sp>
        <p:nvSpPr>
          <p:cNvPr id="63494" name="TextBox 7"/>
          <p:cNvSpPr txBox="1">
            <a:spLocks noChangeArrowheads="1"/>
          </p:cNvSpPr>
          <p:nvPr/>
        </p:nvSpPr>
        <p:spPr bwMode="auto">
          <a:xfrm>
            <a:off x="1776413" y="2386013"/>
            <a:ext cx="2233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Наявність вакцинації</a:t>
            </a: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1776413" y="3584575"/>
            <a:ext cx="18510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b="1" dirty="0">
                <a:solidFill>
                  <a:schemeClr val="accent3"/>
                </a:solidFill>
                <a:latin typeface="+mn-lt"/>
              </a:rPr>
              <a:t>Часові рамки</a:t>
            </a:r>
          </a:p>
        </p:txBody>
      </p:sp>
      <p:sp>
        <p:nvSpPr>
          <p:cNvPr id="10" name="Oval 42">
            <a:extLst>
              <a:ext uri="{FF2B5EF4-FFF2-40B4-BE49-F238E27FC236}"/>
            </a:extLst>
          </p:cNvPr>
          <p:cNvSpPr/>
          <p:nvPr/>
        </p:nvSpPr>
        <p:spPr>
          <a:xfrm>
            <a:off x="674688" y="1335088"/>
            <a:ext cx="771525" cy="7747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400" dirty="0"/>
              <a:t>18</a:t>
            </a:r>
            <a:r>
              <a:rPr lang="uk-UA" altLang="ko-KR" sz="1600" dirty="0"/>
              <a:t> </a:t>
            </a:r>
            <a:r>
              <a:rPr lang="uk-UA" altLang="ko-KR" sz="2000" dirty="0"/>
              <a:t>р.</a:t>
            </a:r>
            <a:endParaRPr lang="uk-UA" altLang="ko-KR" sz="2400" dirty="0"/>
          </a:p>
        </p:txBody>
      </p:sp>
      <p:sp>
        <p:nvSpPr>
          <p:cNvPr id="14" name="Oval 42">
            <a:extLst>
              <a:ext uri="{FF2B5EF4-FFF2-40B4-BE49-F238E27FC236}"/>
            </a:extLst>
          </p:cNvPr>
          <p:cNvSpPr/>
          <p:nvPr/>
        </p:nvSpPr>
        <p:spPr>
          <a:xfrm>
            <a:off x="674688" y="2386013"/>
            <a:ext cx="771525" cy="7731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000" dirty="0"/>
              <a:t>х</a:t>
            </a:r>
            <a:r>
              <a:rPr lang="uk-UA" altLang="ko-KR" sz="2800" dirty="0"/>
              <a:t>2</a:t>
            </a:r>
            <a:endParaRPr lang="uk-UA" altLang="ko-KR" sz="2400" dirty="0"/>
          </a:p>
        </p:txBody>
      </p:sp>
      <p:sp>
        <p:nvSpPr>
          <p:cNvPr id="15" name="Oval 42">
            <a:extLst>
              <a:ext uri="{FF2B5EF4-FFF2-40B4-BE49-F238E27FC236}"/>
            </a:extLst>
          </p:cNvPr>
          <p:cNvSpPr/>
          <p:nvPr/>
        </p:nvSpPr>
        <p:spPr>
          <a:xfrm>
            <a:off x="674688" y="3584575"/>
            <a:ext cx="771525" cy="7731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ko-KR" sz="2400" b="1" dirty="0"/>
          </a:p>
        </p:txBody>
      </p:sp>
      <p:pic>
        <p:nvPicPr>
          <p:cNvPr id="63499" name="Рисунок 5" descr="Песочные часы 30% со сплошной заливкой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3732213"/>
            <a:ext cx="5032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0" name="TextBox 15"/>
          <p:cNvSpPr txBox="1">
            <a:spLocks noChangeArrowheads="1"/>
          </p:cNvSpPr>
          <p:nvPr/>
        </p:nvSpPr>
        <p:spPr bwMode="auto">
          <a:xfrm>
            <a:off x="1284288" y="6021388"/>
            <a:ext cx="935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i="1"/>
              <a:t>1 – Для підтримки громадян віком старше 60 років буде запропоновано додатковий вид діяльності для витрат (1 кв. 2022 р.)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>
            <a:spLocks noGrp="1"/>
          </p:cNvSpPr>
          <p:nvPr>
            <p:ph type="title"/>
          </p:nvPr>
        </p:nvSpPr>
        <p:spPr>
          <a:xfrm>
            <a:off x="477838" y="173038"/>
            <a:ext cx="11247437" cy="904875"/>
          </a:xfrm>
        </p:spPr>
        <p:txBody>
          <a:bodyPr/>
          <a:lstStyle/>
          <a:p>
            <a:r>
              <a:rPr lang="uk-UA" smtClean="0"/>
              <a:t>Громадяни: Умови надання фінансової підтримки (2/2)</a:t>
            </a:r>
          </a:p>
        </p:txBody>
      </p:sp>
      <p:sp>
        <p:nvSpPr>
          <p:cNvPr id="64514" name="Номер слайда 14"/>
          <p:cNvSpPr>
            <a:spLocks noGrp="1"/>
          </p:cNvSpPr>
          <p:nvPr>
            <p:ph type="sldNum" sz="quarter" idx="19"/>
          </p:nvPr>
        </p:nvSpPr>
        <p:spPr bwMode="auto">
          <a:xfrm>
            <a:off x="11298238" y="6383338"/>
            <a:ext cx="615950" cy="3016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930711-B64B-46FB-85D4-C5D537C48FE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858838" y="993775"/>
            <a:ext cx="101711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755650" y="3429000"/>
            <a:ext cx="5340350" cy="793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accent1"/>
                </a:solidFill>
                <a:latin typeface="+mn-lt"/>
              </a:rPr>
              <a:t>Online</a:t>
            </a:r>
            <a:r>
              <a:rPr lang="en-US" sz="2400" dirty="0">
                <a:solidFill>
                  <a:schemeClr val="accent1"/>
                </a:solidFill>
                <a:latin typeface="+mn-lt"/>
              </a:rPr>
              <a:t>, </a:t>
            </a:r>
            <a:r>
              <a:rPr lang="uk-UA" sz="2400" dirty="0">
                <a:solidFill>
                  <a:schemeClr val="accent1"/>
                </a:solidFill>
                <a:latin typeface="+mn-lt"/>
              </a:rPr>
              <a:t>через мобільний застосунок </a:t>
            </a:r>
            <a:r>
              <a:rPr lang="uk-UA" sz="2400" b="1" dirty="0">
                <a:solidFill>
                  <a:schemeClr val="accent1"/>
                </a:solidFill>
                <a:latin typeface="+mn-lt"/>
              </a:rPr>
              <a:t>Дія</a:t>
            </a:r>
            <a:endParaRPr lang="uk-UA" sz="24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64517" name="TextBox 2"/>
          <p:cNvSpPr txBox="1">
            <a:spLocks noChangeArrowheads="1"/>
          </p:cNvSpPr>
          <p:nvPr/>
        </p:nvSpPr>
        <p:spPr bwMode="auto">
          <a:xfrm>
            <a:off x="3906838" y="1611313"/>
            <a:ext cx="7123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/>
              <a:t>Інструменти</a:t>
            </a:r>
            <a:r>
              <a:rPr lang="ru-RU" sz="2400" b="1"/>
              <a:t> </a:t>
            </a:r>
            <a:r>
              <a:rPr lang="uk-UA" sz="2400" b="1"/>
              <a:t>отримання</a:t>
            </a:r>
            <a:r>
              <a:rPr lang="ru-RU" sz="2400" b="1"/>
              <a:t> </a:t>
            </a:r>
            <a:r>
              <a:rPr lang="uk-UA" sz="2400" b="1"/>
              <a:t>підтримки</a:t>
            </a:r>
            <a:endParaRPr lang="ru-RU" sz="2400" b="1"/>
          </a:p>
        </p:txBody>
      </p:sp>
      <p:sp>
        <p:nvSpPr>
          <p:cNvPr id="10" name="Oval 42">
            <a:extLst>
              <a:ext uri="{FF2B5EF4-FFF2-40B4-BE49-F238E27FC236}"/>
            </a:extLst>
          </p:cNvPr>
          <p:cNvSpPr/>
          <p:nvPr/>
        </p:nvSpPr>
        <p:spPr>
          <a:xfrm>
            <a:off x="2967038" y="1477963"/>
            <a:ext cx="771525" cy="7731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ko-KR" sz="2400" dirty="0"/>
          </a:p>
        </p:txBody>
      </p:sp>
      <p:pic>
        <p:nvPicPr>
          <p:cNvPr id="64519" name="Рисунок 11" descr="Одна шестеренка со сплошной заливкой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554163"/>
            <a:ext cx="6016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>
            <a:extLst>
              <a:ext uri="{FF2B5EF4-FFF2-40B4-BE49-F238E27FC236}"/>
            </a:extLst>
          </p:cNvPr>
          <p:cNvSpPr txBox="1"/>
          <p:nvPr/>
        </p:nvSpPr>
        <p:spPr>
          <a:xfrm>
            <a:off x="6784975" y="3411538"/>
            <a:ext cx="4651375" cy="793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b="1" dirty="0">
                <a:solidFill>
                  <a:schemeClr val="accent1"/>
                </a:solidFill>
                <a:latin typeface="+mn-lt"/>
              </a:rPr>
              <a:t>Одразу</a:t>
            </a:r>
            <a:r>
              <a:rPr lang="uk-UA" sz="24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uk-UA" sz="2400" b="1" dirty="0">
                <a:solidFill>
                  <a:schemeClr val="accent1"/>
                </a:solidFill>
                <a:latin typeface="+mn-lt"/>
              </a:rPr>
              <a:t>після початку Програми </a:t>
            </a:r>
            <a:r>
              <a:rPr lang="uk-UA" sz="2400" dirty="0">
                <a:solidFill>
                  <a:schemeClr val="accent1"/>
                </a:solidFill>
                <a:latin typeface="+mn-lt"/>
              </a:rPr>
              <a:t>(з 19.12.2021 р.) </a:t>
            </a:r>
            <a:endParaRPr lang="uk-UA" sz="24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/>
            </a:extLst>
          </p:cNvPr>
          <p:cNvSpPr txBox="1"/>
          <p:nvPr/>
        </p:nvSpPr>
        <p:spPr>
          <a:xfrm>
            <a:off x="755650" y="4437063"/>
            <a:ext cx="5340350" cy="1144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400" b="1" dirty="0">
                <a:solidFill>
                  <a:schemeClr val="accent1"/>
                </a:solidFill>
                <a:latin typeface="+mn-lt"/>
              </a:rPr>
              <a:t>Offline</a:t>
            </a:r>
            <a:r>
              <a:rPr lang="uk-UA" sz="2400" dirty="0">
                <a:solidFill>
                  <a:schemeClr val="accent1"/>
                </a:solidFill>
                <a:latin typeface="+mn-lt"/>
              </a:rPr>
              <a:t>, через</a:t>
            </a:r>
            <a:r>
              <a:rPr lang="en-US" sz="24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uk-UA" sz="2400" dirty="0">
                <a:solidFill>
                  <a:schemeClr val="accent1"/>
                </a:solidFill>
                <a:latin typeface="+mn-lt"/>
              </a:rPr>
              <a:t>альтернативний механізм, який можливо буде додатково запропоновано</a:t>
            </a:r>
            <a:endParaRPr lang="uk-UA" sz="24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/>
            </a:extLst>
          </p:cNvPr>
          <p:cNvSpPr txBox="1"/>
          <p:nvPr/>
        </p:nvSpPr>
        <p:spPr>
          <a:xfrm>
            <a:off x="6784975" y="4464050"/>
            <a:ext cx="4940300" cy="444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b="1" dirty="0">
                <a:solidFill>
                  <a:schemeClr val="accent1"/>
                </a:solidFill>
                <a:latin typeface="+mn-lt"/>
              </a:rPr>
              <a:t>з ІІІ кварталу 2022 р.</a:t>
            </a:r>
            <a:endParaRPr lang="uk-UA" sz="24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/>
            </a:extLst>
          </p:cNvPr>
          <p:cNvSpPr txBox="1"/>
          <p:nvPr/>
        </p:nvSpPr>
        <p:spPr>
          <a:xfrm>
            <a:off x="7631113" y="2701925"/>
            <a:ext cx="29495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b="1" dirty="0">
                <a:solidFill>
                  <a:schemeClr val="accent3"/>
                </a:solidFill>
                <a:latin typeface="+mn-lt"/>
              </a:rPr>
              <a:t>Термін отримання</a:t>
            </a:r>
          </a:p>
        </p:txBody>
      </p:sp>
      <p:sp>
        <p:nvSpPr>
          <p:cNvPr id="64524" name="TextBox 22"/>
          <p:cNvSpPr txBox="1">
            <a:spLocks noChangeArrowheads="1"/>
          </p:cNvSpPr>
          <p:nvPr/>
        </p:nvSpPr>
        <p:spPr bwMode="auto">
          <a:xfrm>
            <a:off x="1773238" y="2692400"/>
            <a:ext cx="3008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chemeClr val="accent2"/>
                </a:solidFill>
              </a:rPr>
              <a:t>Опис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uk-UA" sz="2400" b="1">
                <a:solidFill>
                  <a:schemeClr val="accent2"/>
                </a:solidFill>
              </a:rPr>
              <a:t>інструментів</a:t>
            </a:r>
            <a:endParaRPr lang="ru-RU" sz="2400" b="1">
              <a:solidFill>
                <a:schemeClr val="accent2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933450" y="3240088"/>
            <a:ext cx="5040313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6915150" y="3240088"/>
            <a:ext cx="41148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Прямокутник 1059">
            <a:extLst>
              <a:ext uri="{FF2B5EF4-FFF2-40B4-BE49-F238E27FC236}"/>
            </a:extLst>
          </p:cNvPr>
          <p:cNvSpPr/>
          <p:nvPr/>
        </p:nvSpPr>
        <p:spPr>
          <a:xfrm>
            <a:off x="439738" y="1063625"/>
            <a:ext cx="11234737" cy="5186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7" name="Oval 42">
            <a:extLst>
              <a:ext uri="{FF2B5EF4-FFF2-40B4-BE49-F238E27FC236}"/>
            </a:extLst>
          </p:cNvPr>
          <p:cNvSpPr/>
          <p:nvPr/>
        </p:nvSpPr>
        <p:spPr>
          <a:xfrm>
            <a:off x="1452563" y="2054225"/>
            <a:ext cx="923925" cy="9255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ko-KR" sz="2400" b="1" dirty="0"/>
          </a:p>
        </p:txBody>
      </p:sp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477838" y="173038"/>
            <a:ext cx="11247437" cy="904875"/>
          </a:xfrm>
        </p:spPr>
        <p:txBody>
          <a:bodyPr/>
          <a:lstStyle/>
          <a:p>
            <a:r>
              <a:rPr lang="uk-UA" smtClean="0"/>
              <a:t>Механізм отримання підтримки через Дію для громадян</a:t>
            </a:r>
          </a:p>
        </p:txBody>
      </p:sp>
      <p:sp>
        <p:nvSpPr>
          <p:cNvPr id="65540" name="Номер слайда 14"/>
          <p:cNvSpPr>
            <a:spLocks noGrp="1"/>
          </p:cNvSpPr>
          <p:nvPr>
            <p:ph type="sldNum" sz="quarter" idx="19"/>
          </p:nvPr>
        </p:nvSpPr>
        <p:spPr bwMode="auto">
          <a:xfrm>
            <a:off x="11298238" y="6383338"/>
            <a:ext cx="615950" cy="3016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181D50-0FD8-4A2A-8346-7E3D92E300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858838" y="993775"/>
            <a:ext cx="101711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542" name="Графіка 5" descr="Man with solid fill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0" y="2154238"/>
            <a:ext cx="754063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 зі стрілкою 7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2951163" y="2632075"/>
            <a:ext cx="817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4" name="TextBox 8"/>
          <p:cNvSpPr txBox="1">
            <a:spLocks noChangeArrowheads="1"/>
          </p:cNvSpPr>
          <p:nvPr/>
        </p:nvSpPr>
        <p:spPr bwMode="auto">
          <a:xfrm>
            <a:off x="1050925" y="3060700"/>
            <a:ext cx="1914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400" b="1"/>
              <a:t>Громадянин</a:t>
            </a:r>
            <a:r>
              <a:rPr lang="ru-RU" sz="1400" b="1"/>
              <a:t> (-ка)</a:t>
            </a:r>
            <a:endParaRPr lang="uk-UA" sz="1400" b="1"/>
          </a:p>
        </p:txBody>
      </p:sp>
      <p:pic>
        <p:nvPicPr>
          <p:cNvPr id="65545" name="Графіка 10" descr="Smart Phone with solid fill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2563" y="219075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6" name="TextBox 23"/>
          <p:cNvSpPr txBox="1">
            <a:spLocks noChangeArrowheads="1"/>
          </p:cNvSpPr>
          <p:nvPr/>
        </p:nvSpPr>
        <p:spPr bwMode="auto">
          <a:xfrm>
            <a:off x="3589338" y="3116263"/>
            <a:ext cx="16589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b="1"/>
              <a:t>Обирає послугу «єПідтримка» </a:t>
            </a:r>
          </a:p>
        </p:txBody>
      </p:sp>
      <p:pic>
        <p:nvPicPr>
          <p:cNvPr id="1028" name="Picture 4" descr="Free Icon | Bank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534658" y="1470991"/>
            <a:ext cx="439406" cy="439406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65548" name="TextBox 30"/>
          <p:cNvSpPr txBox="1">
            <a:spLocks noChangeArrowheads="1"/>
          </p:cNvSpPr>
          <p:nvPr/>
        </p:nvSpPr>
        <p:spPr bwMode="auto">
          <a:xfrm>
            <a:off x="6099175" y="3014663"/>
            <a:ext cx="1331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b="1"/>
              <a:t>Відкриває рахунок</a:t>
            </a:r>
          </a:p>
        </p:txBody>
      </p:sp>
      <p:pic>
        <p:nvPicPr>
          <p:cNvPr id="65549" name="Графіка 20" descr="Bank check with solid fill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96038" y="2324100"/>
            <a:ext cx="739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Пряма зі стрілкою 28">
            <a:extLst>
              <a:ext uri="{FF2B5EF4-FFF2-40B4-BE49-F238E27FC236}"/>
            </a:extLst>
          </p:cNvPr>
          <p:cNvCxnSpPr/>
          <p:nvPr/>
        </p:nvCxnSpPr>
        <p:spPr>
          <a:xfrm flipV="1">
            <a:off x="6534150" y="2024063"/>
            <a:ext cx="0" cy="414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зі стрілкою 35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6927850" y="2032000"/>
            <a:ext cx="0" cy="398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/>
            </a:extLst>
          </p:cNvPr>
          <p:cNvSpPr txBox="1"/>
          <p:nvPr/>
        </p:nvSpPr>
        <p:spPr>
          <a:xfrm>
            <a:off x="4603750" y="1077913"/>
            <a:ext cx="16017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Дія перенаправляє до застосунку банку</a:t>
            </a:r>
          </a:p>
        </p:txBody>
      </p:sp>
      <p:sp>
        <p:nvSpPr>
          <p:cNvPr id="34" name="Овал 33">
            <a:extLst>
              <a:ext uri="{FF2B5EF4-FFF2-40B4-BE49-F238E27FC236}"/>
            </a:extLst>
          </p:cNvPr>
          <p:cNvSpPr/>
          <p:nvPr/>
        </p:nvSpPr>
        <p:spPr>
          <a:xfrm>
            <a:off x="6396038" y="1987550"/>
            <a:ext cx="712787" cy="487363"/>
          </a:xfrm>
          <a:prstGeom prst="ellipse">
            <a:avLst/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43" name="Сполучна лінія: вигнута 42">
            <a:extLst>
              <a:ext uri="{FF2B5EF4-FFF2-40B4-BE49-F238E27FC236}"/>
            </a:extLst>
          </p:cNvPr>
          <p:cNvCxnSpPr>
            <a:stCxn id="38" idx="2"/>
            <a:endCxn id="34" idx="2"/>
          </p:cNvCxnSpPr>
          <p:nvPr/>
        </p:nvCxnSpPr>
        <p:spPr>
          <a:xfrm rot="16200000" flipH="1">
            <a:off x="5645944" y="1481931"/>
            <a:ext cx="508000" cy="992188"/>
          </a:xfrm>
          <a:prstGeom prst="curvedConnector2">
            <a:avLst/>
          </a:prstGeom>
          <a:ln>
            <a:solidFill>
              <a:srgbClr val="BFBF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7781925" y="2705100"/>
            <a:ext cx="800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56" name="TextBox 46"/>
          <p:cNvSpPr txBox="1">
            <a:spLocks noChangeArrowheads="1"/>
          </p:cNvSpPr>
          <p:nvPr/>
        </p:nvSpPr>
        <p:spPr bwMode="auto">
          <a:xfrm>
            <a:off x="8529638" y="2336800"/>
            <a:ext cx="21558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b="1"/>
              <a:t>Обирає</a:t>
            </a:r>
            <a:br>
              <a:rPr lang="uk-UA" sz="1400" b="1"/>
            </a:br>
            <a:r>
              <a:rPr lang="uk-UA" sz="1400" b="1"/>
              <a:t>відкритий банківський рахунок</a:t>
            </a:r>
          </a:p>
        </p:txBody>
      </p:sp>
      <p:sp>
        <p:nvSpPr>
          <p:cNvPr id="65557" name="TextBox 50"/>
          <p:cNvSpPr txBox="1">
            <a:spLocks noChangeArrowheads="1"/>
          </p:cNvSpPr>
          <p:nvPr/>
        </p:nvSpPr>
        <p:spPr bwMode="auto">
          <a:xfrm>
            <a:off x="8837613" y="5394325"/>
            <a:ext cx="164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b="1"/>
              <a:t>Підтвердження про участь</a:t>
            </a:r>
          </a:p>
        </p:txBody>
      </p:sp>
      <p:pic>
        <p:nvPicPr>
          <p:cNvPr id="65558" name="Графіка 49" descr="Paper with solid fill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59875" y="4151313"/>
            <a:ext cx="10207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59" name="TextBox 53"/>
          <p:cNvSpPr txBox="1">
            <a:spLocks noChangeArrowheads="1"/>
          </p:cNvSpPr>
          <p:nvPr/>
        </p:nvSpPr>
        <p:spPr bwMode="auto">
          <a:xfrm>
            <a:off x="8993188" y="4581525"/>
            <a:ext cx="1331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/>
              <a:t>Успіх</a:t>
            </a:r>
            <a:r>
              <a:rPr lang="uk-UA" sz="800" b="1"/>
              <a:t>!</a:t>
            </a:r>
          </a:p>
        </p:txBody>
      </p:sp>
      <p:cxnSp>
        <p:nvCxnSpPr>
          <p:cNvPr id="53" name="Пряма зі стрілкою 5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7821613" y="4883150"/>
            <a:ext cx="7604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61" name="TextBox 56"/>
          <p:cNvSpPr txBox="1">
            <a:spLocks noChangeArrowheads="1"/>
          </p:cNvSpPr>
          <p:nvPr/>
        </p:nvSpPr>
        <p:spPr bwMode="auto">
          <a:xfrm>
            <a:off x="5899150" y="5380038"/>
            <a:ext cx="17748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b="1"/>
              <a:t>Повідомлення про зарахування коштів</a:t>
            </a:r>
          </a:p>
        </p:txBody>
      </p:sp>
      <p:pic>
        <p:nvPicPr>
          <p:cNvPr id="65562" name="Графіка 55" descr="Chat bubble with solid fill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30950" y="4418013"/>
            <a:ext cx="912813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63" name="TextBox 60"/>
          <p:cNvSpPr txBox="1">
            <a:spLocks noChangeArrowheads="1"/>
          </p:cNvSpPr>
          <p:nvPr/>
        </p:nvSpPr>
        <p:spPr bwMode="auto">
          <a:xfrm>
            <a:off x="3746500" y="5370513"/>
            <a:ext cx="165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/>
              <a:t>Оплата послуг онлайн або у магазин</a:t>
            </a:r>
            <a:r>
              <a:rPr lang="uk-UA" sz="1400" b="1"/>
              <a:t>і (</a:t>
            </a:r>
            <a:r>
              <a:rPr lang="en-US" sz="1400" b="1"/>
              <a:t>POS)</a:t>
            </a:r>
            <a:endParaRPr lang="uk-UA" sz="1400" b="1"/>
          </a:p>
        </p:txBody>
      </p:sp>
      <p:pic>
        <p:nvPicPr>
          <p:cNvPr id="59" name="Рисунок 58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187822" y="4384262"/>
            <a:ext cx="912532" cy="912532"/>
          </a:xfrm>
          <a:prstGeom prst="rect">
            <a:avLst/>
          </a:prstGeom>
        </p:spPr>
      </p:pic>
      <p:pic>
        <p:nvPicPr>
          <p:cNvPr id="65565" name="Графіка 1026" descr="Store with solid fill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11300" y="5397500"/>
            <a:ext cx="9937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66" name="TextBox 72"/>
          <p:cNvSpPr txBox="1">
            <a:spLocks noChangeArrowheads="1"/>
          </p:cNvSpPr>
          <p:nvPr/>
        </p:nvSpPr>
        <p:spPr bwMode="auto">
          <a:xfrm rot="-5400000">
            <a:off x="1037432" y="3872706"/>
            <a:ext cx="16573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Послуга</a:t>
            </a:r>
            <a:endParaRPr lang="uk-UA" sz="1200" b="1"/>
          </a:p>
        </p:txBody>
      </p:sp>
      <p:sp>
        <p:nvSpPr>
          <p:cNvPr id="65567" name="TextBox 73"/>
          <p:cNvSpPr txBox="1">
            <a:spLocks noChangeArrowheads="1"/>
          </p:cNvSpPr>
          <p:nvPr/>
        </p:nvSpPr>
        <p:spPr bwMode="auto">
          <a:xfrm rot="5400000" flipV="1">
            <a:off x="1408113" y="4978400"/>
            <a:ext cx="14493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Грош</a:t>
            </a:r>
            <a:r>
              <a:rPr lang="uk-UA" sz="1200" b="1"/>
              <a:t>і</a:t>
            </a:r>
          </a:p>
        </p:txBody>
      </p:sp>
      <p:cxnSp>
        <p:nvCxnSpPr>
          <p:cNvPr id="81" name="Пряма зі стрілкою 80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9601200" y="3338513"/>
            <a:ext cx="0" cy="520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получна лінія: уступом 1042">
            <a:extLst>
              <a:ext uri="{FF2B5EF4-FFF2-40B4-BE49-F238E27FC236}"/>
            </a:extLst>
          </p:cNvPr>
          <p:cNvCxnSpPr>
            <a:cxnSpLocks/>
            <a:stCxn id="59" idx="1"/>
            <a:endCxn id="65544" idx="2"/>
          </p:cNvCxnSpPr>
          <p:nvPr/>
        </p:nvCxnSpPr>
        <p:spPr>
          <a:xfrm rot="10800000">
            <a:off x="2008188" y="3368675"/>
            <a:ext cx="2179637" cy="14716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Сполучна лінія: уступом 1051">
            <a:extLst>
              <a:ext uri="{FF2B5EF4-FFF2-40B4-BE49-F238E27FC236}"/>
            </a:extLst>
          </p:cNvPr>
          <p:cNvCxnSpPr>
            <a:cxnSpLocks/>
            <a:stCxn id="59" idx="1"/>
            <a:endCxn id="1027" idx="0"/>
          </p:cNvCxnSpPr>
          <p:nvPr/>
        </p:nvCxnSpPr>
        <p:spPr>
          <a:xfrm rot="10800000" flipV="1">
            <a:off x="2008188" y="4840288"/>
            <a:ext cx="2179637" cy="5572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571" name="Графіка 1054" descr="Ticket with solid fill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49463" y="3787775"/>
            <a:ext cx="369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72" name="TextBox 1061"/>
          <p:cNvSpPr txBox="1">
            <a:spLocks noChangeArrowheads="1"/>
          </p:cNvSpPr>
          <p:nvPr/>
        </p:nvSpPr>
        <p:spPr bwMode="auto">
          <a:xfrm>
            <a:off x="3140075" y="2147888"/>
            <a:ext cx="366713" cy="368300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1</a:t>
            </a:r>
            <a:endParaRPr lang="uk-UA" b="1">
              <a:solidFill>
                <a:srgbClr val="002060"/>
              </a:solidFill>
            </a:endParaRPr>
          </a:p>
        </p:txBody>
      </p:sp>
      <p:sp>
        <p:nvSpPr>
          <p:cNvPr id="65573" name="TextBox 105"/>
          <p:cNvSpPr txBox="1">
            <a:spLocks noChangeArrowheads="1"/>
          </p:cNvSpPr>
          <p:nvPr/>
        </p:nvSpPr>
        <p:spPr bwMode="auto">
          <a:xfrm>
            <a:off x="5399088" y="2190750"/>
            <a:ext cx="366712" cy="368300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2</a:t>
            </a:r>
            <a:endParaRPr lang="uk-UA" b="1">
              <a:solidFill>
                <a:srgbClr val="002060"/>
              </a:solidFill>
            </a:endParaRPr>
          </a:p>
        </p:txBody>
      </p:sp>
      <p:sp>
        <p:nvSpPr>
          <p:cNvPr id="65574" name="TextBox 106"/>
          <p:cNvSpPr txBox="1">
            <a:spLocks noChangeArrowheads="1"/>
          </p:cNvSpPr>
          <p:nvPr/>
        </p:nvSpPr>
        <p:spPr bwMode="auto">
          <a:xfrm>
            <a:off x="7961313" y="2190750"/>
            <a:ext cx="365125" cy="369888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3</a:t>
            </a:r>
            <a:endParaRPr lang="uk-UA" b="1">
              <a:solidFill>
                <a:srgbClr val="002060"/>
              </a:solidFill>
            </a:endParaRPr>
          </a:p>
        </p:txBody>
      </p:sp>
      <p:sp>
        <p:nvSpPr>
          <p:cNvPr id="65575" name="TextBox 107"/>
          <p:cNvSpPr txBox="1">
            <a:spLocks noChangeArrowheads="1"/>
          </p:cNvSpPr>
          <p:nvPr/>
        </p:nvSpPr>
        <p:spPr bwMode="auto">
          <a:xfrm>
            <a:off x="9771063" y="3405188"/>
            <a:ext cx="366712" cy="369887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4</a:t>
            </a:r>
            <a:endParaRPr lang="uk-UA" b="1">
              <a:solidFill>
                <a:srgbClr val="002060"/>
              </a:solidFill>
            </a:endParaRPr>
          </a:p>
        </p:txBody>
      </p:sp>
      <p:sp>
        <p:nvSpPr>
          <p:cNvPr id="65576" name="TextBox 108"/>
          <p:cNvSpPr txBox="1">
            <a:spLocks noChangeArrowheads="1"/>
          </p:cNvSpPr>
          <p:nvPr/>
        </p:nvSpPr>
        <p:spPr bwMode="auto">
          <a:xfrm>
            <a:off x="7999413" y="4392613"/>
            <a:ext cx="365125" cy="368300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5</a:t>
            </a:r>
            <a:endParaRPr lang="uk-UA" b="1">
              <a:solidFill>
                <a:srgbClr val="002060"/>
              </a:solidFill>
            </a:endParaRPr>
          </a:p>
        </p:txBody>
      </p:sp>
      <p:cxnSp>
        <p:nvCxnSpPr>
          <p:cNvPr id="110" name="Пряма зі стрілкою 109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5210175" y="2682875"/>
            <a:ext cx="8175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78" name="TextBox 111"/>
          <p:cNvSpPr txBox="1">
            <a:spLocks noChangeArrowheads="1"/>
          </p:cNvSpPr>
          <p:nvPr/>
        </p:nvSpPr>
        <p:spPr bwMode="auto">
          <a:xfrm>
            <a:off x="5454650" y="4394200"/>
            <a:ext cx="365125" cy="368300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6</a:t>
            </a:r>
            <a:endParaRPr lang="uk-UA" b="1">
              <a:solidFill>
                <a:srgbClr val="002060"/>
              </a:solidFill>
            </a:endParaRPr>
          </a:p>
        </p:txBody>
      </p:sp>
      <p:cxnSp>
        <p:nvCxnSpPr>
          <p:cNvPr id="113" name="Пряма зі стрілкою 11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>
            <a:off x="5248275" y="4883150"/>
            <a:ext cx="7604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80" name="TextBox 113"/>
          <p:cNvSpPr txBox="1">
            <a:spLocks noChangeArrowheads="1"/>
          </p:cNvSpPr>
          <p:nvPr/>
        </p:nvSpPr>
        <p:spPr bwMode="auto">
          <a:xfrm>
            <a:off x="2863850" y="4337050"/>
            <a:ext cx="365125" cy="369888"/>
          </a:xfrm>
          <a:prstGeom prst="rect">
            <a:avLst/>
          </a:prstGeom>
          <a:noFill/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7</a:t>
            </a:r>
            <a:endParaRPr lang="uk-UA" b="1">
              <a:solidFill>
                <a:srgbClr val="002060"/>
              </a:solidFill>
            </a:endParaRPr>
          </a:p>
        </p:txBody>
      </p:sp>
      <p:pic>
        <p:nvPicPr>
          <p:cNvPr id="1026" name="Picture 2" descr="Украинская гривна – Бесплатные иконки: знаки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649582" y="4891208"/>
            <a:ext cx="337961" cy="337961"/>
          </a:xfrm>
          <a:prstGeom prst="rect">
            <a:avLst/>
          </a:prstGeom>
          <a:noFill/>
          <a:extLst>
            <a:ext uri="{909E8E84-426E-40DD-AFC4-6F175D3DCCD1}"/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77838" y="173038"/>
            <a:ext cx="11247437" cy="904875"/>
          </a:xfrm>
        </p:spPr>
        <p:txBody>
          <a:bodyPr/>
          <a:lstStyle/>
          <a:p>
            <a:r>
              <a:rPr lang="uk-UA" smtClean="0"/>
              <a:t>Який бізнес потребує державної підтримки?</a:t>
            </a:r>
          </a:p>
        </p:txBody>
      </p:sp>
      <p:sp>
        <p:nvSpPr>
          <p:cNvPr id="66562" name="Номер слайда 14"/>
          <p:cNvSpPr>
            <a:spLocks noGrp="1"/>
          </p:cNvSpPr>
          <p:nvPr>
            <p:ph type="sldNum" sz="quarter" idx="19"/>
          </p:nvPr>
        </p:nvSpPr>
        <p:spPr bwMode="auto">
          <a:xfrm>
            <a:off x="11298238" y="6383338"/>
            <a:ext cx="615950" cy="3016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E1B57E-E9AA-4036-BE06-96BC79E0717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  <p:sp>
        <p:nvSpPr>
          <p:cNvPr id="66563" name="TextBox 8"/>
          <p:cNvSpPr txBox="1">
            <a:spLocks noChangeArrowheads="1"/>
          </p:cNvSpPr>
          <p:nvPr/>
        </p:nvSpPr>
        <p:spPr bwMode="auto">
          <a:xfrm>
            <a:off x="2105025" y="2192338"/>
            <a:ext cx="58705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400" b="1"/>
              <a:t>Спортивні зали та фітнес-клуби</a:t>
            </a:r>
            <a:endParaRPr lang="uk-UA" sz="1100"/>
          </a:p>
        </p:txBody>
      </p:sp>
      <p:sp>
        <p:nvSpPr>
          <p:cNvPr id="66564" name="TextBox 9"/>
          <p:cNvSpPr txBox="1">
            <a:spLocks noChangeArrowheads="1"/>
          </p:cNvSpPr>
          <p:nvPr/>
        </p:nvSpPr>
        <p:spPr bwMode="auto">
          <a:xfrm>
            <a:off x="2105025" y="3043238"/>
            <a:ext cx="58705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400" b="1"/>
              <a:t>Кінотеатри</a:t>
            </a:r>
            <a:endParaRPr lang="uk-UA" sz="1100"/>
          </a:p>
        </p:txBody>
      </p:sp>
      <p:sp>
        <p:nvSpPr>
          <p:cNvPr id="66565" name="TextBox 13"/>
          <p:cNvSpPr txBox="1">
            <a:spLocks noChangeArrowheads="1"/>
          </p:cNvSpPr>
          <p:nvPr/>
        </p:nvSpPr>
        <p:spPr bwMode="auto">
          <a:xfrm>
            <a:off x="2105025" y="3903663"/>
            <a:ext cx="58705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400" b="1"/>
              <a:t>Заклади культури</a:t>
            </a:r>
            <a:endParaRPr lang="uk-UA" sz="1100" baseline="30000"/>
          </a:p>
        </p:txBody>
      </p:sp>
      <p:sp>
        <p:nvSpPr>
          <p:cNvPr id="5" name="Закрывающая фигурная скобка 4">
            <a:extLst>
              <a:ext uri="{FF2B5EF4-FFF2-40B4-BE49-F238E27FC236}"/>
            </a:extLst>
          </p:cNvPr>
          <p:cNvSpPr/>
          <p:nvPr/>
        </p:nvSpPr>
        <p:spPr>
          <a:xfrm>
            <a:off x="8091488" y="2303463"/>
            <a:ext cx="406400" cy="3411537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/>
          </a:p>
        </p:txBody>
      </p:sp>
      <p:sp>
        <p:nvSpPr>
          <p:cNvPr id="66567" name="TextBox 14"/>
          <p:cNvSpPr txBox="1">
            <a:spLocks noChangeArrowheads="1"/>
          </p:cNvSpPr>
          <p:nvPr/>
        </p:nvSpPr>
        <p:spPr bwMode="auto">
          <a:xfrm>
            <a:off x="8497888" y="3398838"/>
            <a:ext cx="3073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>
                <a:solidFill>
                  <a:schemeClr val="accent2"/>
                </a:solidFill>
              </a:rPr>
              <a:t>~</a:t>
            </a:r>
            <a:r>
              <a:rPr lang="uk-UA" sz="4000" b="1">
                <a:solidFill>
                  <a:schemeClr val="accent2"/>
                </a:solidFill>
              </a:rPr>
              <a:t>6 тис. </a:t>
            </a:r>
            <a:r>
              <a:rPr lang="uk-UA" sz="2800">
                <a:solidFill>
                  <a:schemeClr val="accent2"/>
                </a:solidFill>
              </a:rPr>
              <a:t>суб’єктів</a:t>
            </a:r>
            <a:endParaRPr lang="uk-UA" sz="400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917575" y="1143000"/>
            <a:ext cx="105870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b="1" dirty="0">
                <a:solidFill>
                  <a:schemeClr val="accent4"/>
                </a:solidFill>
                <a:latin typeface="+mn-lt"/>
              </a:rPr>
              <a:t>Найбільш вразливі під час карантину підприємства сфери послуг</a:t>
            </a:r>
            <a:r>
              <a:rPr lang="x-none" sz="2400" b="1" baseline="30000" dirty="0">
                <a:solidFill>
                  <a:schemeClr val="accent4"/>
                </a:solidFill>
                <a:latin typeface="+mn-lt"/>
              </a:rPr>
              <a:t>1</a:t>
            </a:r>
            <a:r>
              <a:rPr lang="x-none" sz="2400" b="1" dirty="0">
                <a:solidFill>
                  <a:schemeClr val="accent4"/>
                </a:solidFill>
                <a:latin typeface="+mn-lt"/>
              </a:rPr>
              <a:t>: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858838" y="1662113"/>
            <a:ext cx="101711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42">
            <a:extLst>
              <a:ext uri="{FF2B5EF4-FFF2-40B4-BE49-F238E27FC236}"/>
            </a:extLst>
          </p:cNvPr>
          <p:cNvSpPr/>
          <p:nvPr/>
        </p:nvSpPr>
        <p:spPr>
          <a:xfrm>
            <a:off x="1308100" y="2246313"/>
            <a:ext cx="658813" cy="650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/>
              <a:t>1</a:t>
            </a:r>
          </a:p>
        </p:txBody>
      </p:sp>
      <p:sp>
        <p:nvSpPr>
          <p:cNvPr id="19" name="Oval 42">
            <a:extLst>
              <a:ext uri="{FF2B5EF4-FFF2-40B4-BE49-F238E27FC236}"/>
            </a:extLst>
          </p:cNvPr>
          <p:cNvSpPr/>
          <p:nvPr/>
        </p:nvSpPr>
        <p:spPr>
          <a:xfrm>
            <a:off x="1308100" y="3111500"/>
            <a:ext cx="658813" cy="650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/>
              <a:t>2</a:t>
            </a:r>
          </a:p>
        </p:txBody>
      </p:sp>
      <p:sp>
        <p:nvSpPr>
          <p:cNvPr id="20" name="Oval 42">
            <a:extLst>
              <a:ext uri="{FF2B5EF4-FFF2-40B4-BE49-F238E27FC236}"/>
            </a:extLst>
          </p:cNvPr>
          <p:cNvSpPr/>
          <p:nvPr/>
        </p:nvSpPr>
        <p:spPr>
          <a:xfrm>
            <a:off x="1308100" y="3976688"/>
            <a:ext cx="658813" cy="650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/>
              <a:t>3</a:t>
            </a:r>
          </a:p>
        </p:txBody>
      </p:sp>
      <p:sp>
        <p:nvSpPr>
          <p:cNvPr id="16" name="Oval 42">
            <a:extLst>
              <a:ext uri="{FF2B5EF4-FFF2-40B4-BE49-F238E27FC236}"/>
            </a:extLst>
          </p:cNvPr>
          <p:cNvSpPr/>
          <p:nvPr/>
        </p:nvSpPr>
        <p:spPr>
          <a:xfrm>
            <a:off x="1308100" y="4841875"/>
            <a:ext cx="658813" cy="650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/>
              <a:t>4</a:t>
            </a:r>
          </a:p>
        </p:txBody>
      </p:sp>
      <p:sp>
        <p:nvSpPr>
          <p:cNvPr id="66574" name="TextBox 21"/>
          <p:cNvSpPr txBox="1">
            <a:spLocks noChangeArrowheads="1"/>
          </p:cNvSpPr>
          <p:nvPr/>
        </p:nvSpPr>
        <p:spPr bwMode="auto">
          <a:xfrm>
            <a:off x="2105025" y="4792663"/>
            <a:ext cx="58705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400" b="1"/>
              <a:t>Внутрішні авіа та залізничні перевезення</a:t>
            </a:r>
            <a:endParaRPr lang="uk-UA" sz="1100" b="1"/>
          </a:p>
        </p:txBody>
      </p:sp>
      <p:sp>
        <p:nvSpPr>
          <p:cNvPr id="66575" name="TextBox 20"/>
          <p:cNvSpPr txBox="1">
            <a:spLocks noChangeArrowheads="1"/>
          </p:cNvSpPr>
          <p:nvPr/>
        </p:nvSpPr>
        <p:spPr bwMode="auto">
          <a:xfrm>
            <a:off x="1284288" y="6021388"/>
            <a:ext cx="9032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i="1"/>
              <a:t>1 – Для підтримки громадян віком старше 60 років буде запропоновано додатковий вид діяльності для витрат (2022 р.)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Заголовок 1"/>
          <p:cNvSpPr>
            <a:spLocks noGrp="1"/>
          </p:cNvSpPr>
          <p:nvPr>
            <p:ph type="title"/>
          </p:nvPr>
        </p:nvSpPr>
        <p:spPr>
          <a:xfrm>
            <a:off x="477838" y="173038"/>
            <a:ext cx="11247437" cy="904875"/>
          </a:xfrm>
        </p:spPr>
        <p:txBody>
          <a:bodyPr/>
          <a:lstStyle/>
          <a:p>
            <a:r>
              <a:rPr lang="uk-UA" smtClean="0"/>
              <a:t>Бізнес: Умови участі у Програмі підтримки</a:t>
            </a:r>
          </a:p>
        </p:txBody>
      </p:sp>
      <p:sp>
        <p:nvSpPr>
          <p:cNvPr id="67586" name="Номер слайда 14"/>
          <p:cNvSpPr>
            <a:spLocks noGrp="1"/>
          </p:cNvSpPr>
          <p:nvPr>
            <p:ph type="sldNum" sz="quarter" idx="19"/>
          </p:nvPr>
        </p:nvSpPr>
        <p:spPr bwMode="auto">
          <a:xfrm>
            <a:off x="11298238" y="6383338"/>
            <a:ext cx="615950" cy="3016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EF0F25-A8E2-4351-B560-45FEFDA9886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858838" y="993775"/>
            <a:ext cx="101711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4156075" y="1335088"/>
            <a:ext cx="7361238" cy="4365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1"/>
                </a:solidFill>
                <a:latin typeface="+mn-lt"/>
              </a:rPr>
              <a:t>Наявність </a:t>
            </a:r>
            <a:r>
              <a:rPr lang="uk-UA" sz="2400" b="1" dirty="0">
                <a:solidFill>
                  <a:schemeClr val="accent1"/>
                </a:solidFill>
                <a:latin typeface="+mn-lt"/>
              </a:rPr>
              <a:t>платіжного терміналу</a:t>
            </a:r>
            <a:r>
              <a:rPr lang="uk-UA" sz="2400" dirty="0">
                <a:solidFill>
                  <a:schemeClr val="accent1"/>
                </a:solidFill>
                <a:latin typeface="+mn-lt"/>
              </a:rPr>
              <a:t> або </a:t>
            </a:r>
            <a:r>
              <a:rPr lang="uk-UA" sz="2400" b="1" dirty="0">
                <a:solidFill>
                  <a:schemeClr val="accent1"/>
                </a:solidFill>
                <a:latin typeface="+mn-lt"/>
              </a:rPr>
              <a:t>онлайн точки продажів</a:t>
            </a:r>
            <a:r>
              <a:rPr lang="uk-UA" sz="2400" dirty="0">
                <a:solidFill>
                  <a:schemeClr val="accent1"/>
                </a:solidFill>
                <a:latin typeface="+mn-lt"/>
              </a:rPr>
              <a:t>, відповідність основної діяльності </a:t>
            </a:r>
            <a:r>
              <a:rPr lang="en-US" sz="2400" b="1" dirty="0">
                <a:solidFill>
                  <a:schemeClr val="accent1"/>
                </a:solidFill>
                <a:latin typeface="+mn-lt"/>
              </a:rPr>
              <a:t>MCC-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коду </a:t>
            </a:r>
            <a:r>
              <a:rPr lang="uk-UA" sz="2400" dirty="0">
                <a:solidFill>
                  <a:schemeClr val="accent1"/>
                </a:solidFill>
                <a:latin typeface="+mn-lt"/>
              </a:rPr>
              <a:t>(перелік затверджується КМУ)</a:t>
            </a:r>
          </a:p>
          <a:p>
            <a:pPr marL="342900" indent="-342900" algn="just" fontAlgn="auto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2"/>
                </a:solidFill>
                <a:latin typeface="+mn-lt"/>
              </a:rPr>
              <a:t>У разі виявлення випадків нецільового використання коштів та шахрайства зі сторони бізнесу, держава блокує недобропорядні торгові точки від участі у програмі</a:t>
            </a:r>
          </a:p>
          <a:p>
            <a:pPr marL="342900" indent="-342900" algn="just" fontAlgn="auto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b="1" dirty="0">
                <a:solidFill>
                  <a:schemeClr val="accent3"/>
                </a:solidFill>
                <a:latin typeface="+mn-lt"/>
              </a:rPr>
              <a:t>Можливе у будь-який період дії програми </a:t>
            </a:r>
            <a:br>
              <a:rPr lang="uk-UA" sz="2400" b="1" dirty="0">
                <a:solidFill>
                  <a:schemeClr val="accent3"/>
                </a:solidFill>
                <a:latin typeface="+mn-lt"/>
              </a:rPr>
            </a:br>
            <a:r>
              <a:rPr lang="uk-UA" sz="2400" dirty="0">
                <a:solidFill>
                  <a:schemeClr val="accent3"/>
                </a:solidFill>
                <a:latin typeface="+mn-lt"/>
              </a:rPr>
              <a:t>(з </a:t>
            </a:r>
            <a:r>
              <a:rPr lang="uk-UA" sz="2400" b="1" dirty="0">
                <a:solidFill>
                  <a:schemeClr val="accent3"/>
                </a:solidFill>
                <a:latin typeface="+mn-lt"/>
              </a:rPr>
              <a:t>19.12.2021</a:t>
            </a:r>
            <a:r>
              <a:rPr lang="uk-UA" sz="2400" dirty="0">
                <a:solidFill>
                  <a:schemeClr val="accent3"/>
                </a:solidFill>
                <a:latin typeface="+mn-lt"/>
              </a:rPr>
              <a:t> до </a:t>
            </a:r>
            <a:r>
              <a:rPr lang="uk-UA" sz="2400" b="1" dirty="0">
                <a:solidFill>
                  <a:schemeClr val="accent3"/>
                </a:solidFill>
                <a:latin typeface="+mn-lt"/>
              </a:rPr>
              <a:t>18.12.2022</a:t>
            </a:r>
            <a:r>
              <a:rPr lang="uk-UA" sz="2400" dirty="0">
                <a:solidFill>
                  <a:schemeClr val="accent3"/>
                </a:solidFill>
                <a:latin typeface="+mn-lt"/>
              </a:rPr>
              <a:t>) за умови відповідності вищезазначеним критеріям</a:t>
            </a:r>
          </a:p>
        </p:txBody>
      </p:sp>
      <p:sp>
        <p:nvSpPr>
          <p:cNvPr id="67589" name="TextBox 2"/>
          <p:cNvSpPr txBox="1">
            <a:spLocks noChangeArrowheads="1"/>
          </p:cNvSpPr>
          <p:nvPr/>
        </p:nvSpPr>
        <p:spPr bwMode="auto">
          <a:xfrm>
            <a:off x="1776413" y="1277938"/>
            <a:ext cx="2233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/>
              <a:t>Критерії участі у програмі</a:t>
            </a:r>
            <a:endParaRPr lang="ru-RU" sz="2400" b="1"/>
          </a:p>
        </p:txBody>
      </p:sp>
      <p:sp>
        <p:nvSpPr>
          <p:cNvPr id="67590" name="TextBox 7"/>
          <p:cNvSpPr txBox="1">
            <a:spLocks noChangeArrowheads="1"/>
          </p:cNvSpPr>
          <p:nvPr/>
        </p:nvSpPr>
        <p:spPr bwMode="auto">
          <a:xfrm>
            <a:off x="1776413" y="2932113"/>
            <a:ext cx="2233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accent2"/>
                </a:solidFill>
              </a:rPr>
              <a:t>Протидія</a:t>
            </a:r>
            <a:br>
              <a:rPr lang="uk-UA" sz="2400" b="1">
                <a:solidFill>
                  <a:schemeClr val="accent2"/>
                </a:solidFill>
              </a:rPr>
            </a:br>
            <a:r>
              <a:rPr lang="uk-UA" sz="2400" b="1">
                <a:solidFill>
                  <a:schemeClr val="accent2"/>
                </a:solidFill>
              </a:rPr>
              <a:t>шахрайству</a:t>
            </a: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1776413" y="4551363"/>
            <a:ext cx="223361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b="1" dirty="0">
                <a:solidFill>
                  <a:schemeClr val="accent3"/>
                </a:solidFill>
                <a:latin typeface="+mn-lt"/>
              </a:rPr>
              <a:t>Приєднання до програми</a:t>
            </a:r>
          </a:p>
        </p:txBody>
      </p:sp>
      <p:sp>
        <p:nvSpPr>
          <p:cNvPr id="10" name="Oval 42">
            <a:extLst>
              <a:ext uri="{FF2B5EF4-FFF2-40B4-BE49-F238E27FC236}"/>
            </a:extLst>
          </p:cNvPr>
          <p:cNvSpPr/>
          <p:nvPr/>
        </p:nvSpPr>
        <p:spPr>
          <a:xfrm>
            <a:off x="674688" y="1312863"/>
            <a:ext cx="771525" cy="7731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/>
            </a:extLst>
          </p:cNvPr>
          <p:cNvSpPr/>
          <p:nvPr/>
        </p:nvSpPr>
        <p:spPr>
          <a:xfrm>
            <a:off x="674688" y="2932113"/>
            <a:ext cx="771525" cy="7731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ko-KR" sz="2400" b="1" dirty="0"/>
          </a:p>
        </p:txBody>
      </p:sp>
      <p:pic>
        <p:nvPicPr>
          <p:cNvPr id="67594" name="Рисунок 4" descr="Папка-планшет с галочками со сплошной заливкой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0" y="3005138"/>
            <a:ext cx="598488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42">
            <a:extLst>
              <a:ext uri="{FF2B5EF4-FFF2-40B4-BE49-F238E27FC236}"/>
            </a:extLst>
          </p:cNvPr>
          <p:cNvSpPr/>
          <p:nvPr/>
        </p:nvSpPr>
        <p:spPr>
          <a:xfrm>
            <a:off x="674688" y="4551363"/>
            <a:ext cx="771525" cy="7731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ko-KR" sz="2400" b="1" dirty="0"/>
          </a:p>
        </p:txBody>
      </p:sp>
      <p:pic>
        <p:nvPicPr>
          <p:cNvPr id="67596" name="Рисунок 15" descr="Перо для каллиграфии со сплошной заливкой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492250"/>
            <a:ext cx="42068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7" name="Рисунок 18" descr="Комментарий &quot;Добавить&quot; со сплошной заливкой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225" y="4695825"/>
            <a:ext cx="54133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Заголовок 1"/>
          <p:cNvSpPr>
            <a:spLocks noGrp="1"/>
          </p:cNvSpPr>
          <p:nvPr>
            <p:ph type="title"/>
          </p:nvPr>
        </p:nvSpPr>
        <p:spPr>
          <a:xfrm>
            <a:off x="477838" y="173038"/>
            <a:ext cx="11247437" cy="904875"/>
          </a:xfrm>
        </p:spPr>
        <p:txBody>
          <a:bodyPr/>
          <a:lstStyle/>
          <a:p>
            <a:r>
              <a:rPr lang="uk-UA" smtClean="0"/>
              <a:t>Механізм цільового фінансування бізнесу</a:t>
            </a:r>
          </a:p>
        </p:txBody>
      </p:sp>
      <p:sp>
        <p:nvSpPr>
          <p:cNvPr id="68610" name="Номер слайда 14"/>
          <p:cNvSpPr>
            <a:spLocks noGrp="1"/>
          </p:cNvSpPr>
          <p:nvPr>
            <p:ph type="sldNum" sz="quarter" idx="19"/>
          </p:nvPr>
        </p:nvSpPr>
        <p:spPr bwMode="auto">
          <a:xfrm>
            <a:off x="11298238" y="6383338"/>
            <a:ext cx="615950" cy="3016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3A5266-433B-4446-879D-E1B98F6DA5E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858838" y="993775"/>
            <a:ext cx="101711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2" name="TextBox 13"/>
          <p:cNvSpPr txBox="1">
            <a:spLocks noChangeArrowheads="1"/>
          </p:cNvSpPr>
          <p:nvPr/>
        </p:nvSpPr>
        <p:spPr bwMode="auto">
          <a:xfrm>
            <a:off x="1519238" y="1376363"/>
            <a:ext cx="9882187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</a:pPr>
            <a:r>
              <a:rPr lang="uk-UA" sz="2000" b="1">
                <a:solidFill>
                  <a:schemeClr val="accent1"/>
                </a:solidFill>
              </a:rPr>
              <a:t>Кабінет міністрів України затверджує перелік MCC-кодів</a:t>
            </a:r>
            <a:r>
              <a:rPr lang="uk-UA" sz="2000">
                <a:solidFill>
                  <a:schemeClr val="accent1"/>
                </a:solidFill>
              </a:rPr>
              <a:t> (коди типів витрат)</a:t>
            </a:r>
            <a:r>
              <a:rPr lang="uk-UA" sz="2000" b="1">
                <a:solidFill>
                  <a:schemeClr val="accent1"/>
                </a:solidFill>
              </a:rPr>
              <a:t>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</a:pPr>
            <a:r>
              <a:rPr lang="uk-UA" sz="2000" b="1">
                <a:solidFill>
                  <a:schemeClr val="accent1"/>
                </a:solidFill>
              </a:rPr>
              <a:t>Мінцифри</a:t>
            </a:r>
            <a:r>
              <a:rPr lang="uk-UA" sz="2000">
                <a:solidFill>
                  <a:schemeClr val="accent1"/>
                </a:solidFill>
              </a:rPr>
              <a:t> формує технічні вимоги підключення до програми для банків-емітентів</a:t>
            </a:r>
            <a:endParaRPr lang="uk-UA" sz="2000" b="1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</a:pPr>
            <a:r>
              <a:rPr lang="uk-UA" sz="2000" b="1">
                <a:solidFill>
                  <a:schemeClr val="accent1"/>
                </a:solidFill>
              </a:rPr>
              <a:t>Банки-емітенти</a:t>
            </a:r>
            <a:r>
              <a:rPr lang="uk-UA" sz="2000">
                <a:solidFill>
                  <a:schemeClr val="accent1"/>
                </a:solidFill>
              </a:rPr>
              <a:t> підписують договори інформаційної взаємодії та декларацію відповідності технічним вимогам, вносять MCC-коди для </a:t>
            </a:r>
            <a:r>
              <a:rPr lang="uk-UA" sz="2000" b="1">
                <a:solidFill>
                  <a:schemeClr val="accent1"/>
                </a:solidFill>
              </a:rPr>
              <a:t>обмеження витрат </a:t>
            </a:r>
            <a:r>
              <a:rPr lang="uk-UA" sz="2000">
                <a:solidFill>
                  <a:schemeClr val="accent1"/>
                </a:solidFill>
              </a:rPr>
              <a:t>за спеціальними банківськими рахунками. Банківські операції </a:t>
            </a:r>
            <a:r>
              <a:rPr lang="uk-UA" sz="2000" b="1">
                <a:solidFill>
                  <a:schemeClr val="accent1"/>
                </a:solidFill>
              </a:rPr>
              <a:t>безкоштовні</a:t>
            </a:r>
            <a:r>
              <a:rPr lang="uk-UA" sz="2000">
                <a:solidFill>
                  <a:schemeClr val="accent1"/>
                </a:solidFill>
              </a:rPr>
              <a:t> </a:t>
            </a:r>
            <a:endParaRPr lang="uk-UA" sz="2000" b="1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</a:pPr>
            <a:r>
              <a:rPr lang="uk-UA" sz="2000" b="1">
                <a:solidFill>
                  <a:schemeClr val="accent1"/>
                </a:solidFill>
              </a:rPr>
              <a:t>Громадяни </a:t>
            </a:r>
            <a:r>
              <a:rPr lang="uk-UA" sz="2000">
                <a:solidFill>
                  <a:schemeClr val="accent1"/>
                </a:solidFill>
              </a:rPr>
              <a:t>у мобільному застосунку Дія проходять коротку верифікацію, яка дозволяє їм отримати гроші на спеціальні банківські рахунки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</a:pPr>
            <a:r>
              <a:rPr lang="uk-UA" sz="2000" b="1">
                <a:solidFill>
                  <a:schemeClr val="accent1"/>
                </a:solidFill>
              </a:rPr>
              <a:t>Мінекономіки забезпечує нарахування грошей </a:t>
            </a:r>
            <a:r>
              <a:rPr lang="uk-UA" sz="2000">
                <a:solidFill>
                  <a:schemeClr val="accent1"/>
                </a:solidFill>
              </a:rPr>
              <a:t>на спеціальні банківські рахунки </a:t>
            </a:r>
            <a:r>
              <a:rPr lang="uk-UA" sz="2000" b="1">
                <a:solidFill>
                  <a:schemeClr val="accent1"/>
                </a:solidFill>
              </a:rPr>
              <a:t>громадян </a:t>
            </a:r>
            <a:r>
              <a:rPr lang="uk-UA" sz="2000">
                <a:solidFill>
                  <a:schemeClr val="accent1"/>
                </a:solidFill>
              </a:rPr>
              <a:t>– по 1 тис. грн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</a:pPr>
            <a:r>
              <a:rPr lang="uk-UA" sz="2000" b="1">
                <a:solidFill>
                  <a:schemeClr val="accent1"/>
                </a:solidFill>
              </a:rPr>
              <a:t>Громадяни </a:t>
            </a:r>
            <a:r>
              <a:rPr lang="uk-UA" sz="2000">
                <a:solidFill>
                  <a:schemeClr val="accent1"/>
                </a:solidFill>
              </a:rPr>
              <a:t>розраховуються грошима у </a:t>
            </a:r>
            <a:r>
              <a:rPr lang="uk-UA" sz="2000" b="1">
                <a:solidFill>
                  <a:schemeClr val="accent1"/>
                </a:solidFill>
              </a:rPr>
              <a:t>підприємствах</a:t>
            </a:r>
            <a:r>
              <a:rPr lang="uk-UA" sz="2000">
                <a:solidFill>
                  <a:schemeClr val="accent1"/>
                </a:solidFill>
              </a:rPr>
              <a:t>, які відповідають визначеним MCC-кодам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</a:pPr>
            <a:r>
              <a:rPr lang="uk-UA" sz="2000" b="1">
                <a:solidFill>
                  <a:schemeClr val="accent1"/>
                </a:solidFill>
              </a:rPr>
              <a:t>Держава</a:t>
            </a:r>
            <a:r>
              <a:rPr lang="uk-UA" sz="2000">
                <a:solidFill>
                  <a:schemeClr val="accent1"/>
                </a:solidFill>
              </a:rPr>
              <a:t> контролює випадки нецільового використання коштів та блокує нечесних гравців ринку від участі у програмі</a:t>
            </a:r>
          </a:p>
        </p:txBody>
      </p:sp>
      <p:sp>
        <p:nvSpPr>
          <p:cNvPr id="3" name="Пятиугольник 2">
            <a:extLst>
              <a:ext uri="{FF2B5EF4-FFF2-40B4-BE49-F238E27FC236}"/>
            </a:extLst>
          </p:cNvPr>
          <p:cNvSpPr/>
          <p:nvPr/>
        </p:nvSpPr>
        <p:spPr>
          <a:xfrm rot="5400000">
            <a:off x="498475" y="1389063"/>
            <a:ext cx="815975" cy="663575"/>
          </a:xfrm>
          <a:prstGeom prst="homePlate">
            <a:avLst>
              <a:gd name="adj" fmla="val 26986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/>
          </a:p>
        </p:txBody>
      </p:sp>
      <p:sp>
        <p:nvSpPr>
          <p:cNvPr id="4" name="Нашивка 3">
            <a:extLst>
              <a:ext uri="{FF2B5EF4-FFF2-40B4-BE49-F238E27FC236}"/>
            </a:extLst>
          </p:cNvPr>
          <p:cNvSpPr/>
          <p:nvPr/>
        </p:nvSpPr>
        <p:spPr>
          <a:xfrm rot="5400000">
            <a:off x="497682" y="2072481"/>
            <a:ext cx="817562" cy="663575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>
              <a:solidFill>
                <a:schemeClr val="tx1"/>
              </a:solidFill>
            </a:endParaRPr>
          </a:p>
        </p:txBody>
      </p:sp>
      <p:sp>
        <p:nvSpPr>
          <p:cNvPr id="19" name="Нашивка 18">
            <a:extLst>
              <a:ext uri="{FF2B5EF4-FFF2-40B4-BE49-F238E27FC236}"/>
            </a:extLst>
          </p:cNvPr>
          <p:cNvSpPr/>
          <p:nvPr/>
        </p:nvSpPr>
        <p:spPr>
          <a:xfrm rot="5400000">
            <a:off x="497681" y="2759869"/>
            <a:ext cx="817563" cy="663575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>
              <a:solidFill>
                <a:schemeClr val="tx1"/>
              </a:solidFill>
            </a:endParaRPr>
          </a:p>
        </p:txBody>
      </p:sp>
      <p:sp>
        <p:nvSpPr>
          <p:cNvPr id="23" name="Нашивка 22">
            <a:extLst>
              <a:ext uri="{FF2B5EF4-FFF2-40B4-BE49-F238E27FC236}"/>
            </a:extLst>
          </p:cNvPr>
          <p:cNvSpPr/>
          <p:nvPr/>
        </p:nvSpPr>
        <p:spPr>
          <a:xfrm rot="5400000">
            <a:off x="497682" y="3450431"/>
            <a:ext cx="817562" cy="663575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>
              <a:solidFill>
                <a:schemeClr val="tx1"/>
              </a:solidFill>
            </a:endParaRPr>
          </a:p>
        </p:txBody>
      </p:sp>
      <p:sp>
        <p:nvSpPr>
          <p:cNvPr id="25" name="Нашивка 24">
            <a:extLst>
              <a:ext uri="{FF2B5EF4-FFF2-40B4-BE49-F238E27FC236}"/>
            </a:extLst>
          </p:cNvPr>
          <p:cNvSpPr/>
          <p:nvPr/>
        </p:nvSpPr>
        <p:spPr>
          <a:xfrm rot="5400000">
            <a:off x="498475" y="4137025"/>
            <a:ext cx="815975" cy="663575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>
              <a:solidFill>
                <a:schemeClr val="tx1"/>
              </a:solidFill>
            </a:endParaRPr>
          </a:p>
        </p:txBody>
      </p:sp>
      <p:sp>
        <p:nvSpPr>
          <p:cNvPr id="26" name="Нашивка 25">
            <a:extLst>
              <a:ext uri="{FF2B5EF4-FFF2-40B4-BE49-F238E27FC236}"/>
            </a:extLst>
          </p:cNvPr>
          <p:cNvSpPr/>
          <p:nvPr/>
        </p:nvSpPr>
        <p:spPr>
          <a:xfrm rot="5400000">
            <a:off x="498475" y="4827588"/>
            <a:ext cx="815975" cy="663575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>
              <a:solidFill>
                <a:schemeClr val="tx1"/>
              </a:solidFill>
            </a:endParaRPr>
          </a:p>
        </p:txBody>
      </p:sp>
      <p:pic>
        <p:nvPicPr>
          <p:cNvPr id="68619" name="Рисунок 15" descr="Будильник со сплошной заливкой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" y="1463675"/>
            <a:ext cx="48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0" name="Рисунок 34" descr="Кредитная карта со сплошной заливкой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321175"/>
            <a:ext cx="43973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ашивка 14">
            <a:extLst>
              <a:ext uri="{FF2B5EF4-FFF2-40B4-BE49-F238E27FC236}"/>
            </a:extLst>
          </p:cNvPr>
          <p:cNvSpPr/>
          <p:nvPr/>
        </p:nvSpPr>
        <p:spPr>
          <a:xfrm rot="5400000">
            <a:off x="497681" y="5522119"/>
            <a:ext cx="817563" cy="663575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>
              <a:solidFill>
                <a:schemeClr val="tx1"/>
              </a:solidFill>
            </a:endParaRPr>
          </a:p>
        </p:txBody>
      </p:sp>
      <p:pic>
        <p:nvPicPr>
          <p:cNvPr id="68622" name="Рисунок 29" descr="флажок установлен со сплошной заливкой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638" y="5624513"/>
            <a:ext cx="5048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KSE">
      <a:dk1>
        <a:srgbClr val="003964"/>
      </a:dk1>
      <a:lt1>
        <a:sysClr val="window" lastClr="FFFFFF"/>
      </a:lt1>
      <a:dk2>
        <a:srgbClr val="000000"/>
      </a:dk2>
      <a:lt2>
        <a:srgbClr val="E7E6E6"/>
      </a:lt2>
      <a:accent1>
        <a:srgbClr val="003964"/>
      </a:accent1>
      <a:accent2>
        <a:srgbClr val="00BBCE"/>
      </a:accent2>
      <a:accent3>
        <a:srgbClr val="A7C539"/>
      </a:accent3>
      <a:accent4>
        <a:srgbClr val="F15B43"/>
      </a:accent4>
      <a:accent5>
        <a:srgbClr val="E4E543"/>
      </a:accent5>
      <a:accent6>
        <a:srgbClr val="D33E2C"/>
      </a:accent6>
      <a:hlink>
        <a:srgbClr val="00BBCE"/>
      </a:hlink>
      <a:folHlink>
        <a:srgbClr val="003964"/>
      </a:folHlink>
    </a:clrScheme>
    <a:fontScheme name="K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14-01-21-KSE-2" id="{3B383D0D-33D6-46DE-A5D0-3164A9C82E98}" vid="{9687653D-8D19-41C9-B201-F91C005F97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SE">
    <a:dk1>
      <a:srgbClr val="003964"/>
    </a:dk1>
    <a:lt1>
      <a:sysClr val="window" lastClr="FFFFFF"/>
    </a:lt1>
    <a:dk2>
      <a:srgbClr val="000000"/>
    </a:dk2>
    <a:lt2>
      <a:srgbClr val="E7E6E6"/>
    </a:lt2>
    <a:accent1>
      <a:srgbClr val="003964"/>
    </a:accent1>
    <a:accent2>
      <a:srgbClr val="00BBCE"/>
    </a:accent2>
    <a:accent3>
      <a:srgbClr val="A7C539"/>
    </a:accent3>
    <a:accent4>
      <a:srgbClr val="F15B43"/>
    </a:accent4>
    <a:accent5>
      <a:srgbClr val="E4E543"/>
    </a:accent5>
    <a:accent6>
      <a:srgbClr val="D33E2C"/>
    </a:accent6>
    <a:hlink>
      <a:srgbClr val="00BBCE"/>
    </a:hlink>
    <a:folHlink>
      <a:srgbClr val="003964"/>
    </a:folHlink>
  </a:clrScheme>
</a:themeOverride>
</file>

<file path=ppt/theme/themeOverride2.xml><?xml version="1.0" encoding="utf-8"?>
<a:themeOverride xmlns:a="http://schemas.openxmlformats.org/drawingml/2006/main">
  <a:clrScheme name="KSE">
    <a:dk1>
      <a:srgbClr val="003964"/>
    </a:dk1>
    <a:lt1>
      <a:sysClr val="window" lastClr="FFFFFF"/>
    </a:lt1>
    <a:dk2>
      <a:srgbClr val="000000"/>
    </a:dk2>
    <a:lt2>
      <a:srgbClr val="E7E6E6"/>
    </a:lt2>
    <a:accent1>
      <a:srgbClr val="003964"/>
    </a:accent1>
    <a:accent2>
      <a:srgbClr val="00BBCE"/>
    </a:accent2>
    <a:accent3>
      <a:srgbClr val="A7C539"/>
    </a:accent3>
    <a:accent4>
      <a:srgbClr val="F15B43"/>
    </a:accent4>
    <a:accent5>
      <a:srgbClr val="E4E543"/>
    </a:accent5>
    <a:accent6>
      <a:srgbClr val="D33E2C"/>
    </a:accent6>
    <a:hlink>
      <a:srgbClr val="00BBCE"/>
    </a:hlink>
    <a:folHlink>
      <a:srgbClr val="003964"/>
    </a:folHlink>
  </a:clrScheme>
</a:themeOverride>
</file>

<file path=ppt/theme/themeOverride3.xml><?xml version="1.0" encoding="utf-8"?>
<a:themeOverride xmlns:a="http://schemas.openxmlformats.org/drawingml/2006/main">
  <a:clrScheme name="KSE">
    <a:dk1>
      <a:srgbClr val="003964"/>
    </a:dk1>
    <a:lt1>
      <a:sysClr val="window" lastClr="FFFFFF"/>
    </a:lt1>
    <a:dk2>
      <a:srgbClr val="000000"/>
    </a:dk2>
    <a:lt2>
      <a:srgbClr val="E7E6E6"/>
    </a:lt2>
    <a:accent1>
      <a:srgbClr val="003964"/>
    </a:accent1>
    <a:accent2>
      <a:srgbClr val="00BBCE"/>
    </a:accent2>
    <a:accent3>
      <a:srgbClr val="A7C539"/>
    </a:accent3>
    <a:accent4>
      <a:srgbClr val="F15B43"/>
    </a:accent4>
    <a:accent5>
      <a:srgbClr val="E4E543"/>
    </a:accent5>
    <a:accent6>
      <a:srgbClr val="D33E2C"/>
    </a:accent6>
    <a:hlink>
      <a:srgbClr val="00BBCE"/>
    </a:hlink>
    <a:folHlink>
      <a:srgbClr val="003964"/>
    </a:folHlink>
  </a:clrScheme>
</a:themeOverride>
</file>

<file path=ppt/theme/themeOverride4.xml><?xml version="1.0" encoding="utf-8"?>
<a:themeOverride xmlns:a="http://schemas.openxmlformats.org/drawingml/2006/main">
  <a:clrScheme name="KSE">
    <a:dk1>
      <a:srgbClr val="003964"/>
    </a:dk1>
    <a:lt1>
      <a:sysClr val="window" lastClr="FFFFFF"/>
    </a:lt1>
    <a:dk2>
      <a:srgbClr val="000000"/>
    </a:dk2>
    <a:lt2>
      <a:srgbClr val="E7E6E6"/>
    </a:lt2>
    <a:accent1>
      <a:srgbClr val="003964"/>
    </a:accent1>
    <a:accent2>
      <a:srgbClr val="00BBCE"/>
    </a:accent2>
    <a:accent3>
      <a:srgbClr val="A7C539"/>
    </a:accent3>
    <a:accent4>
      <a:srgbClr val="F15B43"/>
    </a:accent4>
    <a:accent5>
      <a:srgbClr val="E4E543"/>
    </a:accent5>
    <a:accent6>
      <a:srgbClr val="D33E2C"/>
    </a:accent6>
    <a:hlink>
      <a:srgbClr val="00BBCE"/>
    </a:hlink>
    <a:folHlink>
      <a:srgbClr val="003964"/>
    </a:folHlink>
  </a:clrScheme>
</a:themeOverride>
</file>

<file path=ppt/theme/themeOverride5.xml><?xml version="1.0" encoding="utf-8"?>
<a:themeOverride xmlns:a="http://schemas.openxmlformats.org/drawingml/2006/main">
  <a:clrScheme name="KSE">
    <a:dk1>
      <a:srgbClr val="003964"/>
    </a:dk1>
    <a:lt1>
      <a:sysClr val="window" lastClr="FFFFFF"/>
    </a:lt1>
    <a:dk2>
      <a:srgbClr val="000000"/>
    </a:dk2>
    <a:lt2>
      <a:srgbClr val="E7E6E6"/>
    </a:lt2>
    <a:accent1>
      <a:srgbClr val="003964"/>
    </a:accent1>
    <a:accent2>
      <a:srgbClr val="00BBCE"/>
    </a:accent2>
    <a:accent3>
      <a:srgbClr val="A7C539"/>
    </a:accent3>
    <a:accent4>
      <a:srgbClr val="F15B43"/>
    </a:accent4>
    <a:accent5>
      <a:srgbClr val="E4E543"/>
    </a:accent5>
    <a:accent6>
      <a:srgbClr val="D33E2C"/>
    </a:accent6>
    <a:hlink>
      <a:srgbClr val="00BBCE"/>
    </a:hlink>
    <a:folHlink>
      <a:srgbClr val="003964"/>
    </a:folHlink>
  </a:clrScheme>
</a:themeOverride>
</file>

<file path=ppt/theme/themeOverride6.xml><?xml version="1.0" encoding="utf-8"?>
<a:themeOverride xmlns:a="http://schemas.openxmlformats.org/drawingml/2006/main">
  <a:clrScheme name="KSE">
    <a:dk1>
      <a:srgbClr val="003964"/>
    </a:dk1>
    <a:lt1>
      <a:sysClr val="window" lastClr="FFFFFF"/>
    </a:lt1>
    <a:dk2>
      <a:srgbClr val="000000"/>
    </a:dk2>
    <a:lt2>
      <a:srgbClr val="E7E6E6"/>
    </a:lt2>
    <a:accent1>
      <a:srgbClr val="003964"/>
    </a:accent1>
    <a:accent2>
      <a:srgbClr val="00BBCE"/>
    </a:accent2>
    <a:accent3>
      <a:srgbClr val="A7C539"/>
    </a:accent3>
    <a:accent4>
      <a:srgbClr val="F15B43"/>
    </a:accent4>
    <a:accent5>
      <a:srgbClr val="E4E543"/>
    </a:accent5>
    <a:accent6>
      <a:srgbClr val="D33E2C"/>
    </a:accent6>
    <a:hlink>
      <a:srgbClr val="00BBCE"/>
    </a:hlink>
    <a:folHlink>
      <a:srgbClr val="003964"/>
    </a:folHlink>
  </a:clrScheme>
</a:themeOverride>
</file>

<file path=ppt/theme/themeOverride7.xml><?xml version="1.0" encoding="utf-8"?>
<a:themeOverride xmlns:a="http://schemas.openxmlformats.org/drawingml/2006/main">
  <a:clrScheme name="KSE">
    <a:dk1>
      <a:srgbClr val="003964"/>
    </a:dk1>
    <a:lt1>
      <a:sysClr val="window" lastClr="FFFFFF"/>
    </a:lt1>
    <a:dk2>
      <a:srgbClr val="000000"/>
    </a:dk2>
    <a:lt2>
      <a:srgbClr val="E7E6E6"/>
    </a:lt2>
    <a:accent1>
      <a:srgbClr val="003964"/>
    </a:accent1>
    <a:accent2>
      <a:srgbClr val="00BBCE"/>
    </a:accent2>
    <a:accent3>
      <a:srgbClr val="A7C539"/>
    </a:accent3>
    <a:accent4>
      <a:srgbClr val="F15B43"/>
    </a:accent4>
    <a:accent5>
      <a:srgbClr val="E4E543"/>
    </a:accent5>
    <a:accent6>
      <a:srgbClr val="D33E2C"/>
    </a:accent6>
    <a:hlink>
      <a:srgbClr val="00BBCE"/>
    </a:hlink>
    <a:folHlink>
      <a:srgbClr val="003964"/>
    </a:folHlink>
  </a:clrScheme>
</a:themeOverride>
</file>

<file path=ppt/theme/themeOverride8.xml><?xml version="1.0" encoding="utf-8"?>
<a:themeOverride xmlns:a="http://schemas.openxmlformats.org/drawingml/2006/main">
  <a:clrScheme name="KSE">
    <a:dk1>
      <a:srgbClr val="003964"/>
    </a:dk1>
    <a:lt1>
      <a:sysClr val="window" lastClr="FFFFFF"/>
    </a:lt1>
    <a:dk2>
      <a:srgbClr val="000000"/>
    </a:dk2>
    <a:lt2>
      <a:srgbClr val="E7E6E6"/>
    </a:lt2>
    <a:accent1>
      <a:srgbClr val="003964"/>
    </a:accent1>
    <a:accent2>
      <a:srgbClr val="00BBCE"/>
    </a:accent2>
    <a:accent3>
      <a:srgbClr val="A7C539"/>
    </a:accent3>
    <a:accent4>
      <a:srgbClr val="F15B43"/>
    </a:accent4>
    <a:accent5>
      <a:srgbClr val="E4E543"/>
    </a:accent5>
    <a:accent6>
      <a:srgbClr val="D33E2C"/>
    </a:accent6>
    <a:hlink>
      <a:srgbClr val="00BBCE"/>
    </a:hlink>
    <a:folHlink>
      <a:srgbClr val="003964"/>
    </a:folHlink>
  </a:clrScheme>
</a:themeOverride>
</file>

<file path=ppt/theme/themeOverride9.xml><?xml version="1.0" encoding="utf-8"?>
<a:themeOverride xmlns:a="http://schemas.openxmlformats.org/drawingml/2006/main">
  <a:clrScheme name="KSE">
    <a:dk1>
      <a:srgbClr val="003964"/>
    </a:dk1>
    <a:lt1>
      <a:sysClr val="window" lastClr="FFFFFF"/>
    </a:lt1>
    <a:dk2>
      <a:srgbClr val="000000"/>
    </a:dk2>
    <a:lt2>
      <a:srgbClr val="E7E6E6"/>
    </a:lt2>
    <a:accent1>
      <a:srgbClr val="003964"/>
    </a:accent1>
    <a:accent2>
      <a:srgbClr val="00BBCE"/>
    </a:accent2>
    <a:accent3>
      <a:srgbClr val="A7C539"/>
    </a:accent3>
    <a:accent4>
      <a:srgbClr val="F15B43"/>
    </a:accent4>
    <a:accent5>
      <a:srgbClr val="E4E543"/>
    </a:accent5>
    <a:accent6>
      <a:srgbClr val="D33E2C"/>
    </a:accent6>
    <a:hlink>
      <a:srgbClr val="00BBCE"/>
    </a:hlink>
    <a:folHlink>
      <a:srgbClr val="00396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14-01-21-KSE-3</Template>
  <TotalTime>3508</TotalTime>
  <Words>579</Words>
  <Application>Microsoft Office PowerPoint</Application>
  <PresentationFormat>Произвольный</PresentationFormat>
  <Paragraphs>100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56</vt:i4>
      </vt:variant>
      <vt:variant>
        <vt:lpstr>Заголовки слайдов</vt:lpstr>
      </vt:variant>
      <vt:variant>
        <vt:i4>10</vt:i4>
      </vt:variant>
    </vt:vector>
  </HeadingPairs>
  <TitlesOfParts>
    <vt:vector size="69" baseType="lpstr">
      <vt:lpstr>Arial</vt:lpstr>
      <vt:lpstr>Calibri</vt:lpstr>
      <vt:lpstr>굴림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Програма цільового фінансування вразливих категорій бізнесу  під час карантину «єПідтримка»</vt:lpstr>
      <vt:lpstr>Переваги Програми «єПідтримка»</vt:lpstr>
      <vt:lpstr>Рішення</vt:lpstr>
      <vt:lpstr>Громадяни: Умови надання фінансової підтримки (1/2)</vt:lpstr>
      <vt:lpstr>Громадяни: Умови надання фінансової підтримки (2/2)</vt:lpstr>
      <vt:lpstr>Механізм отримання підтримки через Дію для громадян</vt:lpstr>
      <vt:lpstr>Який бізнес потребує державної підтримки?</vt:lpstr>
      <vt:lpstr>Бізнес: Умови участі у Програмі підтримки</vt:lpstr>
      <vt:lpstr>Механізм цільового фінансування бізнесу</vt:lpstr>
      <vt:lpstr>Найчастіші питання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презентації</dc:title>
  <dc:creator>Пользователь Windows</dc:creator>
  <cp:lastModifiedBy>Nabster</cp:lastModifiedBy>
  <cp:revision>254</cp:revision>
  <cp:lastPrinted>2021-11-25T10:28:01Z</cp:lastPrinted>
  <dcterms:created xsi:type="dcterms:W3CDTF">2021-01-18T09:38:22Z</dcterms:created>
  <dcterms:modified xsi:type="dcterms:W3CDTF">2021-12-02T13:24:06Z</dcterms:modified>
</cp:coreProperties>
</file>